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740CE6E-EA21-4D27-93BD-27EFBEBC953E}" type="datetimeFigureOut">
              <a:rPr lang="en-US" smtClean="0"/>
              <a:pPr/>
              <a:t>9/22/2015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1BDA4FB-6FDA-4F9C-B7D9-D42312B1BBA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76672"/>
            <a:ext cx="680987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DHCP ( Dynamic Host Control protocol )</a:t>
            </a:r>
          </a:p>
          <a:p>
            <a:endParaRPr lang="en-US" sz="1600" dirty="0"/>
          </a:p>
          <a:p>
            <a:r>
              <a:rPr lang="en-US" sz="1600" dirty="0" err="1" smtClean="0"/>
              <a:t>adalah</a:t>
            </a:r>
            <a:r>
              <a:rPr lang="en-US" sz="1600" dirty="0" smtClean="0"/>
              <a:t> </a:t>
            </a:r>
            <a:r>
              <a:rPr lang="en-US" sz="1600" dirty="0" err="1" smtClean="0"/>
              <a:t>protokol</a:t>
            </a:r>
            <a:r>
              <a:rPr lang="en-US" sz="1600" dirty="0" smtClean="0"/>
              <a:t> yang </a:t>
            </a:r>
            <a:r>
              <a:rPr lang="en-US" sz="1600" dirty="0" err="1" smtClean="0"/>
              <a:t>berbasis</a:t>
            </a:r>
            <a:r>
              <a:rPr lang="en-US" sz="1600" dirty="0" smtClean="0"/>
              <a:t> </a:t>
            </a:r>
            <a:r>
              <a:rPr lang="en-US" sz="1600" dirty="0" err="1" smtClean="0"/>
              <a:t>arsitektur</a:t>
            </a:r>
            <a:r>
              <a:rPr lang="en-US" sz="1600" dirty="0" smtClean="0"/>
              <a:t> client/server yang </a:t>
            </a:r>
            <a:r>
              <a:rPr lang="en-US" sz="1600" dirty="0" err="1" smtClean="0"/>
              <a:t>dipakai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</a:p>
          <a:p>
            <a:r>
              <a:rPr lang="en-US" sz="1600" dirty="0" err="1" smtClean="0"/>
              <a:t>memudahkan</a:t>
            </a:r>
            <a:r>
              <a:rPr lang="en-US" sz="1600" dirty="0" smtClean="0"/>
              <a:t> </a:t>
            </a:r>
            <a:r>
              <a:rPr lang="en-US" sz="1600" dirty="0" err="1" smtClean="0"/>
              <a:t>pengalokasian</a:t>
            </a:r>
            <a:r>
              <a:rPr lang="en-US" sz="1600" dirty="0" smtClean="0"/>
              <a:t> </a:t>
            </a:r>
            <a:r>
              <a:rPr lang="en-US" sz="1600" dirty="0" err="1" smtClean="0"/>
              <a:t>alamat</a:t>
            </a:r>
            <a:r>
              <a:rPr lang="en-US" sz="1600" dirty="0" smtClean="0"/>
              <a:t> IP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satu</a:t>
            </a:r>
            <a:r>
              <a:rPr lang="en-US" sz="1600" dirty="0" smtClean="0"/>
              <a:t> </a:t>
            </a:r>
            <a:r>
              <a:rPr lang="en-US" sz="1600" dirty="0" err="1" smtClean="0"/>
              <a:t>jaringan</a:t>
            </a:r>
            <a:endParaRPr lang="en-US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505136" y="1700808"/>
            <a:ext cx="859870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DHCP server </a:t>
            </a:r>
            <a:r>
              <a:rPr lang="en-US" sz="1400" dirty="0" err="1" smtClean="0"/>
              <a:t>merupakan</a:t>
            </a:r>
            <a:r>
              <a:rPr lang="en-US" sz="1400" dirty="0" smtClean="0"/>
              <a:t> </a:t>
            </a:r>
            <a:r>
              <a:rPr lang="en-US" sz="1400" dirty="0" err="1" smtClean="0"/>
              <a:t>sebuah</a:t>
            </a:r>
            <a:r>
              <a:rPr lang="en-US" sz="1400" dirty="0" smtClean="0"/>
              <a:t> </a:t>
            </a:r>
            <a:r>
              <a:rPr lang="en-US" sz="1400" dirty="0" err="1" smtClean="0"/>
              <a:t>mesin</a:t>
            </a:r>
            <a:r>
              <a:rPr lang="en-US" sz="1400" dirty="0" smtClean="0"/>
              <a:t> yang </a:t>
            </a:r>
            <a:r>
              <a:rPr lang="en-US" sz="1400" dirty="0" err="1" smtClean="0"/>
              <a:t>menjalankan</a:t>
            </a:r>
            <a:r>
              <a:rPr lang="en-US" sz="1400" dirty="0" smtClean="0"/>
              <a:t> </a:t>
            </a:r>
            <a:r>
              <a:rPr lang="en-US" sz="1400" dirty="0" err="1" smtClean="0"/>
              <a:t>layanan</a:t>
            </a:r>
            <a:r>
              <a:rPr lang="en-US" sz="1400" dirty="0" smtClean="0"/>
              <a:t> yang </a:t>
            </a:r>
            <a:r>
              <a:rPr lang="en-US" sz="1400" dirty="0" err="1" smtClean="0"/>
              <a:t>dapat</a:t>
            </a:r>
            <a:r>
              <a:rPr lang="en-US" sz="1400" dirty="0" smtClean="0"/>
              <a:t> "</a:t>
            </a:r>
            <a:r>
              <a:rPr lang="en-US" sz="1400" dirty="0" err="1" smtClean="0"/>
              <a:t>menyewakan</a:t>
            </a:r>
            <a:r>
              <a:rPr lang="en-US" sz="1400" dirty="0" smtClean="0"/>
              <a:t>" </a:t>
            </a:r>
          </a:p>
          <a:p>
            <a:r>
              <a:rPr lang="en-US" sz="1400" dirty="0" err="1" smtClean="0"/>
              <a:t>alamat</a:t>
            </a:r>
            <a:r>
              <a:rPr lang="en-US" sz="1400" dirty="0" smtClean="0"/>
              <a:t> IP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informasi</a:t>
            </a:r>
            <a:r>
              <a:rPr lang="en-US" sz="1400" dirty="0" smtClean="0"/>
              <a:t> TCP/IP </a:t>
            </a:r>
            <a:r>
              <a:rPr lang="en-US" sz="1400" dirty="0" err="1" smtClean="0"/>
              <a:t>lainnya</a:t>
            </a:r>
            <a:r>
              <a:rPr lang="en-US" sz="1400" dirty="0" smtClean="0"/>
              <a:t> </a:t>
            </a:r>
            <a:r>
              <a:rPr lang="en-US" sz="1400" dirty="0" err="1" smtClean="0"/>
              <a:t>kepada</a:t>
            </a:r>
            <a:r>
              <a:rPr lang="en-US" sz="1400" dirty="0" smtClean="0"/>
              <a:t> </a:t>
            </a:r>
            <a:r>
              <a:rPr lang="en-US" sz="1400" dirty="0" err="1" smtClean="0"/>
              <a:t>semua</a:t>
            </a:r>
            <a:r>
              <a:rPr lang="en-US" sz="1400" dirty="0" smtClean="0"/>
              <a:t> </a:t>
            </a:r>
            <a:r>
              <a:rPr lang="en-US" sz="1400" dirty="0" err="1" smtClean="0"/>
              <a:t>klien</a:t>
            </a:r>
            <a:r>
              <a:rPr lang="en-US" sz="1400" dirty="0" smtClean="0"/>
              <a:t> yang </a:t>
            </a:r>
            <a:r>
              <a:rPr lang="en-US" sz="1400" dirty="0" err="1" smtClean="0"/>
              <a:t>memintanya</a:t>
            </a:r>
            <a:r>
              <a:rPr lang="en-US" sz="1400" dirty="0" smtClean="0"/>
              <a:t>.</a:t>
            </a:r>
          </a:p>
          <a:p>
            <a:endParaRPr lang="en-US" sz="1400" dirty="0"/>
          </a:p>
          <a:p>
            <a:r>
              <a:rPr lang="en-US" sz="1400" dirty="0" smtClean="0"/>
              <a:t>DHCP client </a:t>
            </a:r>
            <a:r>
              <a:rPr lang="en-US" sz="1400" dirty="0" err="1" smtClean="0"/>
              <a:t>merupakan</a:t>
            </a:r>
            <a:r>
              <a:rPr lang="en-US" sz="1400" dirty="0" smtClean="0"/>
              <a:t> </a:t>
            </a:r>
            <a:r>
              <a:rPr lang="en-US" sz="1400" dirty="0" err="1" smtClean="0"/>
              <a:t>mesin</a:t>
            </a:r>
            <a:r>
              <a:rPr lang="en-US" sz="1400" dirty="0" smtClean="0"/>
              <a:t> </a:t>
            </a:r>
            <a:r>
              <a:rPr lang="en-US" sz="1400" dirty="0" err="1" smtClean="0"/>
              <a:t>klien</a:t>
            </a:r>
            <a:r>
              <a:rPr lang="en-US" sz="1400" dirty="0" smtClean="0"/>
              <a:t> yang </a:t>
            </a:r>
            <a:r>
              <a:rPr lang="en-US" sz="1400" dirty="0" err="1" smtClean="0"/>
              <a:t>menjalankan</a:t>
            </a:r>
            <a:r>
              <a:rPr lang="en-US" sz="1400" dirty="0" smtClean="0"/>
              <a:t> </a:t>
            </a:r>
            <a:r>
              <a:rPr lang="en-US" sz="1400" dirty="0" err="1" smtClean="0"/>
              <a:t>perangkat</a:t>
            </a:r>
            <a:r>
              <a:rPr lang="en-US" sz="1400" dirty="0" smtClean="0"/>
              <a:t> </a:t>
            </a:r>
            <a:r>
              <a:rPr lang="en-US" sz="1400" dirty="0" err="1" smtClean="0"/>
              <a:t>lunak</a:t>
            </a:r>
            <a:r>
              <a:rPr lang="en-US" sz="1400" dirty="0" smtClean="0"/>
              <a:t> </a:t>
            </a:r>
            <a:r>
              <a:rPr lang="en-US" sz="1400" dirty="0" err="1" smtClean="0"/>
              <a:t>klien</a:t>
            </a:r>
            <a:r>
              <a:rPr lang="en-US" sz="1400" dirty="0" smtClean="0"/>
              <a:t> DHCP yang </a:t>
            </a:r>
            <a:r>
              <a:rPr lang="en-US" sz="1400" dirty="0" err="1" smtClean="0"/>
              <a:t>memungkinkan</a:t>
            </a:r>
            <a:r>
              <a:rPr lang="en-US" sz="1400" dirty="0" smtClean="0"/>
              <a:t> </a:t>
            </a:r>
          </a:p>
          <a:p>
            <a:r>
              <a:rPr lang="en-US" sz="1400" dirty="0" err="1" smtClean="0"/>
              <a:t>mereka</a:t>
            </a:r>
            <a:r>
              <a:rPr lang="en-US" sz="1400" dirty="0" smtClean="0"/>
              <a:t> </a:t>
            </a:r>
            <a:r>
              <a:rPr lang="en-US" sz="1400" dirty="0" err="1" smtClean="0"/>
              <a:t>untuk</a:t>
            </a:r>
            <a:r>
              <a:rPr lang="en-US" sz="1400" dirty="0" smtClean="0"/>
              <a:t> </a:t>
            </a:r>
            <a:r>
              <a:rPr lang="en-US" sz="1400" dirty="0" err="1" smtClean="0"/>
              <a:t>dapat</a:t>
            </a:r>
            <a:r>
              <a:rPr lang="en-US" sz="1400" dirty="0" smtClean="0"/>
              <a:t> </a:t>
            </a:r>
            <a:r>
              <a:rPr lang="en-US" sz="1400" dirty="0" err="1" smtClean="0"/>
              <a:t>berkomunikasi</a:t>
            </a:r>
            <a:r>
              <a:rPr lang="en-US" sz="1400" dirty="0" smtClean="0"/>
              <a:t> </a:t>
            </a:r>
            <a:r>
              <a:rPr lang="en-US" sz="1400" dirty="0" err="1" smtClean="0"/>
              <a:t>dengan</a:t>
            </a:r>
            <a:r>
              <a:rPr lang="en-US" sz="1400" dirty="0" smtClean="0"/>
              <a:t> DHCP Server.</a:t>
            </a:r>
            <a:endParaRPr 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505136" y="2996952"/>
            <a:ext cx="8382359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DHCP server </a:t>
            </a:r>
            <a:r>
              <a:rPr lang="en-US" sz="1400" dirty="0" err="1" smtClean="0"/>
              <a:t>umumnya</a:t>
            </a:r>
            <a:r>
              <a:rPr lang="en-US" sz="1400" dirty="0" smtClean="0"/>
              <a:t> </a:t>
            </a:r>
            <a:r>
              <a:rPr lang="en-US" sz="1400" dirty="0" err="1" smtClean="0"/>
              <a:t>memiliki</a:t>
            </a:r>
            <a:r>
              <a:rPr lang="en-US" sz="1400" dirty="0" smtClean="0"/>
              <a:t> </a:t>
            </a:r>
            <a:r>
              <a:rPr lang="en-US" sz="1400" dirty="0" err="1" smtClean="0"/>
              <a:t>sekumpulan</a:t>
            </a:r>
            <a:r>
              <a:rPr lang="en-US" sz="1400" dirty="0" smtClean="0"/>
              <a:t> </a:t>
            </a:r>
            <a:r>
              <a:rPr lang="en-US" sz="1400" dirty="0" err="1" smtClean="0"/>
              <a:t>alamat</a:t>
            </a:r>
            <a:r>
              <a:rPr lang="en-US" sz="1400" dirty="0" smtClean="0"/>
              <a:t> yang </a:t>
            </a:r>
            <a:r>
              <a:rPr lang="en-US" sz="1400" dirty="0" err="1" smtClean="0"/>
              <a:t>diizinkan</a:t>
            </a:r>
            <a:r>
              <a:rPr lang="en-US" sz="1400" dirty="0" smtClean="0"/>
              <a:t> </a:t>
            </a:r>
            <a:r>
              <a:rPr lang="en-US" sz="1400" dirty="0" err="1" smtClean="0"/>
              <a:t>untuk</a:t>
            </a:r>
            <a:r>
              <a:rPr lang="en-US" sz="1400" dirty="0" smtClean="0"/>
              <a:t> </a:t>
            </a:r>
            <a:r>
              <a:rPr lang="en-US" sz="1400" dirty="0" err="1" smtClean="0"/>
              <a:t>didistribusikan</a:t>
            </a:r>
            <a:r>
              <a:rPr lang="en-US" sz="1400" dirty="0" smtClean="0"/>
              <a:t> </a:t>
            </a:r>
            <a:r>
              <a:rPr lang="en-US" sz="1400" dirty="0" err="1" smtClean="0"/>
              <a:t>kepada</a:t>
            </a:r>
            <a:r>
              <a:rPr lang="en-US" sz="1400" dirty="0" smtClean="0"/>
              <a:t> </a:t>
            </a:r>
            <a:r>
              <a:rPr lang="en-US" sz="1400" dirty="0" err="1" smtClean="0"/>
              <a:t>klien</a:t>
            </a:r>
            <a:r>
              <a:rPr lang="en-US" sz="1400" dirty="0" smtClean="0"/>
              <a:t>, </a:t>
            </a:r>
          </a:p>
          <a:p>
            <a:r>
              <a:rPr lang="en-US" sz="1400" dirty="0" smtClean="0"/>
              <a:t>yang </a:t>
            </a:r>
            <a:r>
              <a:rPr lang="en-US" sz="1400" dirty="0" err="1" smtClean="0"/>
              <a:t>disebut</a:t>
            </a:r>
            <a:r>
              <a:rPr lang="en-US" sz="1400" dirty="0" smtClean="0"/>
              <a:t> </a:t>
            </a:r>
            <a:r>
              <a:rPr lang="en-US" sz="1400" dirty="0" err="1" smtClean="0"/>
              <a:t>sebagai</a:t>
            </a:r>
            <a:r>
              <a:rPr lang="en-US" sz="1400" dirty="0" smtClean="0"/>
              <a:t> DHCP Pool. </a:t>
            </a:r>
            <a:r>
              <a:rPr lang="en-US" sz="1400" dirty="0" err="1" smtClean="0"/>
              <a:t>Setiap</a:t>
            </a:r>
            <a:r>
              <a:rPr lang="en-US" sz="1400" dirty="0" smtClean="0"/>
              <a:t> </a:t>
            </a:r>
            <a:r>
              <a:rPr lang="en-US" sz="1400" dirty="0" err="1" smtClean="0"/>
              <a:t>klien</a:t>
            </a:r>
            <a:r>
              <a:rPr lang="en-US" sz="1400" dirty="0" smtClean="0"/>
              <a:t> </a:t>
            </a:r>
            <a:r>
              <a:rPr lang="en-US" sz="1400" dirty="0" err="1" smtClean="0"/>
              <a:t>kemudian</a:t>
            </a:r>
            <a:r>
              <a:rPr lang="en-US" sz="1400" dirty="0" smtClean="0"/>
              <a:t> </a:t>
            </a:r>
            <a:r>
              <a:rPr lang="en-US" sz="1400" dirty="0" err="1" smtClean="0"/>
              <a:t>akan</a:t>
            </a:r>
            <a:r>
              <a:rPr lang="en-US" sz="1400" dirty="0" smtClean="0"/>
              <a:t> </a:t>
            </a:r>
            <a:r>
              <a:rPr lang="en-US" sz="1400" dirty="0" err="1" smtClean="0"/>
              <a:t>menyewa</a:t>
            </a:r>
            <a:r>
              <a:rPr lang="en-US" sz="1400" dirty="0" smtClean="0"/>
              <a:t> </a:t>
            </a:r>
            <a:r>
              <a:rPr lang="en-US" sz="1400" dirty="0" err="1" smtClean="0"/>
              <a:t>alamat</a:t>
            </a:r>
            <a:r>
              <a:rPr lang="en-US" sz="1400" dirty="0" smtClean="0"/>
              <a:t> IP </a:t>
            </a:r>
            <a:r>
              <a:rPr lang="en-US" sz="1400" dirty="0" err="1" smtClean="0"/>
              <a:t>dari</a:t>
            </a:r>
            <a:r>
              <a:rPr lang="en-US" sz="1400" dirty="0" smtClean="0"/>
              <a:t> DHCP Pool </a:t>
            </a:r>
            <a:r>
              <a:rPr lang="en-US" sz="1400" dirty="0" err="1" smtClean="0"/>
              <a:t>ini</a:t>
            </a:r>
            <a:r>
              <a:rPr lang="en-US" sz="1400" dirty="0" smtClean="0"/>
              <a:t> </a:t>
            </a:r>
          </a:p>
          <a:p>
            <a:r>
              <a:rPr lang="en-US" sz="1400" dirty="0" err="1" smtClean="0"/>
              <a:t>untuk</a:t>
            </a:r>
            <a:r>
              <a:rPr lang="en-US" sz="1400" dirty="0" smtClean="0"/>
              <a:t> </a:t>
            </a:r>
            <a:r>
              <a:rPr lang="en-US" sz="1400" dirty="0" err="1" smtClean="0"/>
              <a:t>waktu</a:t>
            </a:r>
            <a:r>
              <a:rPr lang="en-US" sz="1400" dirty="0" smtClean="0"/>
              <a:t> yang </a:t>
            </a:r>
            <a:r>
              <a:rPr lang="en-US" sz="1400" dirty="0" err="1" smtClean="0"/>
              <a:t>ditentukan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DHCP, </a:t>
            </a:r>
            <a:r>
              <a:rPr lang="en-US" sz="1400" dirty="0" err="1" smtClean="0"/>
              <a:t>biasanya</a:t>
            </a:r>
            <a:r>
              <a:rPr lang="en-US" sz="1400" dirty="0" smtClean="0"/>
              <a:t> </a:t>
            </a:r>
            <a:r>
              <a:rPr lang="en-US" sz="1400" dirty="0" err="1" smtClean="0"/>
              <a:t>hingga</a:t>
            </a:r>
            <a:r>
              <a:rPr lang="en-US" sz="1400" dirty="0" smtClean="0"/>
              <a:t> </a:t>
            </a:r>
            <a:r>
              <a:rPr lang="en-US" sz="1400" dirty="0" err="1" smtClean="0"/>
              <a:t>beberapa</a:t>
            </a:r>
            <a:r>
              <a:rPr lang="en-US" sz="1400" dirty="0" smtClean="0"/>
              <a:t> </a:t>
            </a:r>
            <a:r>
              <a:rPr lang="en-US" sz="1400" dirty="0" err="1" smtClean="0"/>
              <a:t>hari</a:t>
            </a:r>
            <a:r>
              <a:rPr lang="en-US" sz="1400" dirty="0" smtClean="0"/>
              <a:t>. </a:t>
            </a:r>
            <a:r>
              <a:rPr lang="en-US" sz="1400" dirty="0" err="1" smtClean="0"/>
              <a:t>Manakala</a:t>
            </a:r>
            <a:r>
              <a:rPr lang="en-US" sz="1400" dirty="0" smtClean="0"/>
              <a:t> </a:t>
            </a:r>
            <a:r>
              <a:rPr lang="en-US" sz="1400" dirty="0" err="1" smtClean="0"/>
              <a:t>waktu</a:t>
            </a:r>
            <a:r>
              <a:rPr lang="en-US" sz="1400" dirty="0" smtClean="0"/>
              <a:t> </a:t>
            </a:r>
            <a:r>
              <a:rPr lang="en-US" sz="1400" dirty="0" err="1" smtClean="0"/>
              <a:t>penyewaan</a:t>
            </a:r>
            <a:r>
              <a:rPr lang="en-US" sz="1400" dirty="0" smtClean="0"/>
              <a:t> </a:t>
            </a:r>
          </a:p>
          <a:p>
            <a:r>
              <a:rPr lang="en-US" sz="1400" dirty="0" err="1" smtClean="0"/>
              <a:t>alamat</a:t>
            </a:r>
            <a:r>
              <a:rPr lang="en-US" sz="1400" dirty="0" smtClean="0"/>
              <a:t> IP </a:t>
            </a:r>
            <a:r>
              <a:rPr lang="en-US" sz="1400" dirty="0" err="1" smtClean="0"/>
              <a:t>tersebut</a:t>
            </a:r>
            <a:r>
              <a:rPr lang="en-US" sz="1400" dirty="0" smtClean="0"/>
              <a:t> </a:t>
            </a:r>
            <a:r>
              <a:rPr lang="en-US" sz="1400" dirty="0" err="1" smtClean="0"/>
              <a:t>habis</a:t>
            </a:r>
            <a:r>
              <a:rPr lang="en-US" sz="1400" dirty="0" smtClean="0"/>
              <a:t> </a:t>
            </a:r>
            <a:r>
              <a:rPr lang="en-US" sz="1400" dirty="0" err="1" smtClean="0"/>
              <a:t>masanya</a:t>
            </a:r>
            <a:r>
              <a:rPr lang="en-US" sz="1400" dirty="0" smtClean="0"/>
              <a:t>, </a:t>
            </a:r>
            <a:r>
              <a:rPr lang="en-US" sz="1400" dirty="0" err="1" smtClean="0"/>
              <a:t>klien</a:t>
            </a:r>
            <a:r>
              <a:rPr lang="en-US" sz="1400" dirty="0" smtClean="0"/>
              <a:t> </a:t>
            </a:r>
            <a:r>
              <a:rPr lang="en-US" sz="1400" dirty="0" err="1" smtClean="0"/>
              <a:t>akan</a:t>
            </a:r>
            <a:r>
              <a:rPr lang="en-US" sz="1400" dirty="0" smtClean="0"/>
              <a:t> </a:t>
            </a:r>
            <a:r>
              <a:rPr lang="en-US" sz="1400" dirty="0" err="1" smtClean="0"/>
              <a:t>meminta</a:t>
            </a:r>
            <a:r>
              <a:rPr lang="en-US" sz="1400" dirty="0" smtClean="0"/>
              <a:t> </a:t>
            </a:r>
            <a:r>
              <a:rPr lang="en-US" sz="1400" dirty="0" err="1" smtClean="0"/>
              <a:t>kepada</a:t>
            </a:r>
            <a:r>
              <a:rPr lang="en-US" sz="1400" dirty="0" smtClean="0"/>
              <a:t> server </a:t>
            </a:r>
            <a:r>
              <a:rPr lang="en-US" sz="1400" dirty="0" err="1" smtClean="0"/>
              <a:t>untuk</a:t>
            </a:r>
            <a:r>
              <a:rPr lang="en-US" sz="1400" dirty="0" smtClean="0"/>
              <a:t> </a:t>
            </a:r>
            <a:r>
              <a:rPr lang="en-US" sz="1400" dirty="0" err="1" smtClean="0"/>
              <a:t>memberikan</a:t>
            </a:r>
            <a:r>
              <a:rPr lang="en-US" sz="1400" dirty="0" smtClean="0"/>
              <a:t> </a:t>
            </a:r>
            <a:r>
              <a:rPr lang="en-US" sz="1400" dirty="0" err="1" smtClean="0"/>
              <a:t>alamat</a:t>
            </a:r>
            <a:r>
              <a:rPr lang="en-US" sz="1400" dirty="0" smtClean="0"/>
              <a:t> IP </a:t>
            </a:r>
          </a:p>
          <a:p>
            <a:r>
              <a:rPr lang="en-US" sz="1400" dirty="0" smtClean="0"/>
              <a:t>yang </a:t>
            </a:r>
            <a:r>
              <a:rPr lang="en-US" sz="1400" dirty="0" err="1" smtClean="0"/>
              <a:t>baru</a:t>
            </a:r>
            <a:r>
              <a:rPr lang="en-US" sz="1400" dirty="0" smtClean="0"/>
              <a:t> </a:t>
            </a:r>
            <a:r>
              <a:rPr lang="en-US" sz="1400" dirty="0" err="1" smtClean="0"/>
              <a:t>atau</a:t>
            </a:r>
            <a:r>
              <a:rPr lang="en-US" sz="1400" dirty="0" smtClean="0"/>
              <a:t> </a:t>
            </a:r>
            <a:r>
              <a:rPr lang="en-US" sz="1400" dirty="0" err="1" smtClean="0"/>
              <a:t>memperpanjangnya</a:t>
            </a:r>
            <a:endParaRPr lang="en-US" sz="1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078601"/>
            <a:ext cx="5029200" cy="2590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1598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51399"/>
            <a:ext cx="1512168" cy="15121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551" y="419161"/>
            <a:ext cx="1020384" cy="11181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1694" y="692696"/>
            <a:ext cx="418140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FFFF00"/>
                </a:solidFill>
              </a:rPr>
              <a:t>DHCPDISCOVER: </a:t>
            </a:r>
          </a:p>
          <a:p>
            <a:r>
              <a:rPr lang="en-US" sz="1200" dirty="0" smtClean="0"/>
              <a:t>DHCP client </a:t>
            </a:r>
            <a:r>
              <a:rPr lang="en-US" sz="1200" dirty="0" err="1" smtClean="0"/>
              <a:t>akan</a:t>
            </a:r>
            <a:r>
              <a:rPr lang="en-US" sz="1200" dirty="0" smtClean="0"/>
              <a:t> </a:t>
            </a:r>
            <a:r>
              <a:rPr lang="en-US" sz="1200" dirty="0" err="1" smtClean="0"/>
              <a:t>menyebarkan</a:t>
            </a:r>
            <a:r>
              <a:rPr lang="en-US" sz="1200" dirty="0" smtClean="0"/>
              <a:t> request </a:t>
            </a:r>
            <a:r>
              <a:rPr lang="en-US" sz="1200" dirty="0" err="1" smtClean="0"/>
              <a:t>secara</a:t>
            </a:r>
            <a:r>
              <a:rPr lang="en-US" sz="1200" dirty="0" smtClean="0"/>
              <a:t> broadcast </a:t>
            </a:r>
          </a:p>
          <a:p>
            <a:r>
              <a:rPr lang="en-US" sz="1200" dirty="0" err="1" smtClean="0"/>
              <a:t>untuk</a:t>
            </a:r>
            <a:r>
              <a:rPr lang="en-US" sz="1200" dirty="0" smtClean="0"/>
              <a:t> </a:t>
            </a:r>
            <a:r>
              <a:rPr lang="en-US" sz="1200" dirty="0" err="1" smtClean="0"/>
              <a:t>mencari</a:t>
            </a:r>
            <a:r>
              <a:rPr lang="en-US" sz="1200" dirty="0" smtClean="0"/>
              <a:t> DHCP Server yang </a:t>
            </a:r>
            <a:r>
              <a:rPr lang="en-US" sz="1200" dirty="0" err="1" smtClean="0"/>
              <a:t>aktif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2832657" y="2351202"/>
            <a:ext cx="425398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FF0000"/>
                </a:solidFill>
              </a:rPr>
              <a:t>DHCPOFFER:</a:t>
            </a:r>
          </a:p>
          <a:p>
            <a:r>
              <a:rPr lang="en-US" sz="1200" dirty="0" smtClean="0"/>
              <a:t> </a:t>
            </a:r>
            <a:r>
              <a:rPr lang="en-US" sz="1200" dirty="0" err="1" smtClean="0"/>
              <a:t>Setelah</a:t>
            </a:r>
            <a:r>
              <a:rPr lang="en-US" sz="1200" dirty="0" smtClean="0"/>
              <a:t> DHCP Server </a:t>
            </a:r>
            <a:r>
              <a:rPr lang="en-US" sz="1200" dirty="0" err="1" smtClean="0"/>
              <a:t>mendengar</a:t>
            </a:r>
            <a:r>
              <a:rPr lang="en-US" sz="1200" dirty="0" smtClean="0"/>
              <a:t> broadcast </a:t>
            </a:r>
            <a:r>
              <a:rPr lang="en-US" sz="1200" dirty="0" err="1" smtClean="0"/>
              <a:t>dari</a:t>
            </a:r>
            <a:r>
              <a:rPr lang="en-US" sz="1200" dirty="0" smtClean="0"/>
              <a:t> </a:t>
            </a:r>
          </a:p>
          <a:p>
            <a:r>
              <a:rPr lang="en-US" sz="1200" dirty="0" smtClean="0"/>
              <a:t>DHCP Client, DHCP server </a:t>
            </a:r>
            <a:r>
              <a:rPr lang="en-US" sz="1200" dirty="0" err="1" smtClean="0"/>
              <a:t>kemudian</a:t>
            </a:r>
            <a:r>
              <a:rPr lang="en-US" sz="1200" dirty="0" smtClean="0"/>
              <a:t> </a:t>
            </a:r>
            <a:r>
              <a:rPr lang="en-US" sz="1200" dirty="0" err="1" smtClean="0"/>
              <a:t>menawarkan</a:t>
            </a:r>
            <a:r>
              <a:rPr lang="en-US" sz="1200" dirty="0" smtClean="0"/>
              <a:t> </a:t>
            </a:r>
            <a:r>
              <a:rPr lang="en-US" sz="1200" dirty="0" err="1" smtClean="0"/>
              <a:t>sebuah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alamat</a:t>
            </a:r>
            <a:r>
              <a:rPr lang="en-US" sz="1200" dirty="0" smtClean="0"/>
              <a:t> </a:t>
            </a:r>
            <a:r>
              <a:rPr lang="en-US" sz="1200" dirty="0" err="1" smtClean="0"/>
              <a:t>kepada</a:t>
            </a:r>
            <a:r>
              <a:rPr lang="en-US" sz="1200" dirty="0" smtClean="0"/>
              <a:t> DHCP client.</a:t>
            </a:r>
            <a:endParaRPr lang="en-US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2843808" y="4005064"/>
            <a:ext cx="421871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FFFF00"/>
                </a:solidFill>
              </a:rPr>
              <a:t>DHCPREQUEST</a:t>
            </a:r>
            <a:r>
              <a:rPr lang="en-US" sz="1400" dirty="0">
                <a:solidFill>
                  <a:srgbClr val="FFFF00"/>
                </a:solidFill>
              </a:rPr>
              <a:t>: </a:t>
            </a:r>
            <a:endParaRPr lang="en-US" sz="1400" dirty="0" smtClean="0">
              <a:solidFill>
                <a:srgbClr val="FFFF00"/>
              </a:solidFill>
            </a:endParaRPr>
          </a:p>
          <a:p>
            <a:r>
              <a:rPr lang="en-US" sz="1200" dirty="0" smtClean="0"/>
              <a:t>Client </a:t>
            </a:r>
            <a:r>
              <a:rPr lang="en-US" sz="1200" dirty="0" err="1"/>
              <a:t>meminta</a:t>
            </a:r>
            <a:r>
              <a:rPr lang="en-US" sz="1200" dirty="0"/>
              <a:t> DCHP server </a:t>
            </a:r>
            <a:r>
              <a:rPr lang="en-US" sz="1200" dirty="0" err="1"/>
              <a:t>untuk</a:t>
            </a:r>
            <a:r>
              <a:rPr lang="en-US" sz="1200" dirty="0"/>
              <a:t> </a:t>
            </a:r>
            <a:r>
              <a:rPr lang="en-US" sz="1200" dirty="0" err="1" smtClean="0"/>
              <a:t>menyewakan</a:t>
            </a:r>
            <a:endParaRPr lang="en-US" sz="1200" dirty="0" smtClean="0"/>
          </a:p>
          <a:p>
            <a:r>
              <a:rPr lang="en-US" sz="1200" dirty="0" smtClean="0"/>
              <a:t> </a:t>
            </a:r>
            <a:r>
              <a:rPr lang="en-US" sz="1200" dirty="0" err="1"/>
              <a:t>alamat</a:t>
            </a:r>
            <a:r>
              <a:rPr lang="en-US" sz="1200" dirty="0"/>
              <a:t> IP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salah</a:t>
            </a:r>
            <a:r>
              <a:rPr lang="en-US" sz="1200" dirty="0"/>
              <a:t> </a:t>
            </a:r>
            <a:r>
              <a:rPr lang="en-US" sz="1200" dirty="0" err="1"/>
              <a:t>satu</a:t>
            </a:r>
            <a:r>
              <a:rPr lang="en-US" sz="1200" dirty="0"/>
              <a:t> </a:t>
            </a:r>
            <a:r>
              <a:rPr lang="en-US" sz="1200" dirty="0" err="1"/>
              <a:t>alamat</a:t>
            </a:r>
            <a:r>
              <a:rPr lang="en-US" sz="1200" dirty="0"/>
              <a:t> yang </a:t>
            </a:r>
            <a:r>
              <a:rPr lang="en-US" sz="1200" dirty="0" err="1" smtClean="0"/>
              <a:t>tersedia</a:t>
            </a:r>
            <a:endParaRPr lang="en-US" sz="1200" dirty="0" smtClean="0"/>
          </a:p>
          <a:p>
            <a:r>
              <a:rPr lang="en-US" sz="1200" dirty="0" smtClean="0"/>
              <a:t> </a:t>
            </a:r>
            <a:r>
              <a:rPr lang="en-US" sz="1200" dirty="0" err="1"/>
              <a:t>dalam</a:t>
            </a:r>
            <a:r>
              <a:rPr lang="en-US" sz="1200" dirty="0"/>
              <a:t> DHCP Pool </a:t>
            </a:r>
            <a:r>
              <a:rPr lang="en-US" sz="1200" dirty="0" err="1"/>
              <a:t>pada</a:t>
            </a:r>
            <a:r>
              <a:rPr lang="en-US" sz="1200" dirty="0"/>
              <a:t> DHCP Server yang </a:t>
            </a:r>
            <a:r>
              <a:rPr lang="en-US" sz="1200" dirty="0" err="1"/>
              <a:t>bersangkutan</a:t>
            </a:r>
            <a:r>
              <a:rPr lang="en-US" sz="1400" dirty="0"/>
              <a:t>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95" y="1957057"/>
            <a:ext cx="1512168" cy="15121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95" y="3757257"/>
            <a:ext cx="1512168" cy="15121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347" y="2177427"/>
            <a:ext cx="1020384" cy="111814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4104" y="3779472"/>
            <a:ext cx="1020384" cy="11181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4104" y="5479208"/>
            <a:ext cx="1020384" cy="111814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43808" y="5550912"/>
            <a:ext cx="4197431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</a:rPr>
              <a:t>DHCPACK</a:t>
            </a:r>
            <a:r>
              <a:rPr lang="en-US" sz="1400" dirty="0">
                <a:solidFill>
                  <a:srgbClr val="FF0000"/>
                </a:solidFill>
              </a:rPr>
              <a:t>: </a:t>
            </a:r>
            <a:endParaRPr lang="en-US" sz="1400" dirty="0" smtClean="0">
              <a:solidFill>
                <a:srgbClr val="FF0000"/>
              </a:solidFill>
            </a:endParaRPr>
          </a:p>
          <a:p>
            <a:r>
              <a:rPr lang="en-US" sz="1200" dirty="0" smtClean="0"/>
              <a:t>DHCP </a:t>
            </a:r>
            <a:r>
              <a:rPr lang="en-US" sz="1200" dirty="0"/>
              <a:t>server </a:t>
            </a:r>
            <a:r>
              <a:rPr lang="en-US" sz="1200" dirty="0" err="1"/>
              <a:t>akan</a:t>
            </a:r>
            <a:r>
              <a:rPr lang="en-US" sz="1200" dirty="0"/>
              <a:t> </a:t>
            </a:r>
            <a:r>
              <a:rPr lang="en-US" sz="1200" dirty="0" err="1"/>
              <a:t>merespons</a:t>
            </a:r>
            <a:r>
              <a:rPr lang="en-US" sz="1200" dirty="0"/>
              <a:t> </a:t>
            </a:r>
            <a:r>
              <a:rPr lang="en-US" sz="1200" dirty="0" err="1"/>
              <a:t>permintaan</a:t>
            </a:r>
            <a:r>
              <a:rPr lang="en-US" sz="1200" dirty="0"/>
              <a:t>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klien</a:t>
            </a:r>
            <a:r>
              <a:rPr lang="en-US" sz="1200" dirty="0"/>
              <a:t> </a:t>
            </a:r>
            <a:endParaRPr lang="en-US" sz="1200" dirty="0" smtClean="0"/>
          </a:p>
          <a:p>
            <a:r>
              <a:rPr lang="en-US" sz="1200" dirty="0" err="1" smtClean="0"/>
              <a:t>dengan</a:t>
            </a:r>
            <a:r>
              <a:rPr lang="en-US" sz="1200" dirty="0" smtClean="0"/>
              <a:t> </a:t>
            </a:r>
            <a:r>
              <a:rPr lang="en-US" sz="1200" dirty="0" err="1"/>
              <a:t>mengirimkan</a:t>
            </a:r>
            <a:r>
              <a:rPr lang="en-US" sz="1200" dirty="0"/>
              <a:t> </a:t>
            </a:r>
            <a:r>
              <a:rPr lang="en-US" sz="1200" dirty="0" err="1"/>
              <a:t>paket</a:t>
            </a:r>
            <a:r>
              <a:rPr lang="en-US" sz="1200" dirty="0"/>
              <a:t> acknowledgment. </a:t>
            </a:r>
            <a:endParaRPr lang="en-US" sz="1200" dirty="0" smtClean="0"/>
          </a:p>
          <a:p>
            <a:r>
              <a:rPr lang="en-US" sz="1200" dirty="0" err="1" smtClean="0"/>
              <a:t>Kemudian</a:t>
            </a:r>
            <a:r>
              <a:rPr lang="en-US" sz="1200" dirty="0"/>
              <a:t>, DHCP Server </a:t>
            </a:r>
            <a:r>
              <a:rPr lang="en-US" sz="1200" dirty="0" err="1"/>
              <a:t>akan</a:t>
            </a:r>
            <a:r>
              <a:rPr lang="en-US" sz="1200" dirty="0"/>
              <a:t> </a:t>
            </a:r>
            <a:r>
              <a:rPr lang="en-US" sz="1200" dirty="0" err="1"/>
              <a:t>menetapkan</a:t>
            </a:r>
            <a:r>
              <a:rPr lang="en-US" sz="1200" dirty="0"/>
              <a:t> </a:t>
            </a:r>
            <a:r>
              <a:rPr lang="en-US" sz="1200" dirty="0" err="1"/>
              <a:t>sebuah</a:t>
            </a:r>
            <a:r>
              <a:rPr lang="en-US" sz="1200" dirty="0"/>
              <a:t> </a:t>
            </a:r>
            <a:r>
              <a:rPr lang="en-US" sz="1200" dirty="0" err="1" smtClean="0"/>
              <a:t>alamat</a:t>
            </a:r>
            <a:endParaRPr lang="en-US" sz="1200" dirty="0" smtClean="0"/>
          </a:p>
          <a:p>
            <a:r>
              <a:rPr lang="en-US" sz="1200" dirty="0" err="1" smtClean="0"/>
              <a:t>kepada</a:t>
            </a:r>
            <a:r>
              <a:rPr lang="en-US" sz="1200" dirty="0" smtClean="0"/>
              <a:t> </a:t>
            </a:r>
            <a:r>
              <a:rPr lang="en-US" sz="1200" dirty="0" err="1"/>
              <a:t>klien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95" y="5418133"/>
            <a:ext cx="1512168" cy="1512168"/>
          </a:xfrm>
          <a:prstGeom prst="rect">
            <a:avLst/>
          </a:prstGeom>
        </p:spPr>
      </p:pic>
      <p:sp>
        <p:nvSpPr>
          <p:cNvPr id="18" name="Right Arrow 17"/>
          <p:cNvSpPr/>
          <p:nvPr/>
        </p:nvSpPr>
        <p:spPr>
          <a:xfrm>
            <a:off x="2411760" y="476672"/>
            <a:ext cx="5184576" cy="144016"/>
          </a:xfrm>
          <a:prstGeom prst="rightArrow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Left Arrow 18"/>
          <p:cNvSpPr/>
          <p:nvPr/>
        </p:nvSpPr>
        <p:spPr>
          <a:xfrm>
            <a:off x="2411760" y="2132856"/>
            <a:ext cx="5184576" cy="144016"/>
          </a:xfrm>
          <a:prstGeom prst="leftArrow">
            <a:avLst/>
          </a:prstGeom>
          <a:solidFill>
            <a:srgbClr val="FF00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/>
          <p:cNvSpPr/>
          <p:nvPr/>
        </p:nvSpPr>
        <p:spPr>
          <a:xfrm>
            <a:off x="2429900" y="3789040"/>
            <a:ext cx="5184576" cy="144016"/>
          </a:xfrm>
          <a:prstGeom prst="rightArrow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Left Arrow 20"/>
          <p:cNvSpPr/>
          <p:nvPr/>
        </p:nvSpPr>
        <p:spPr>
          <a:xfrm>
            <a:off x="2429900" y="5373216"/>
            <a:ext cx="5184576" cy="144016"/>
          </a:xfrm>
          <a:prstGeom prst="leftArrow">
            <a:avLst/>
          </a:prstGeom>
          <a:solidFill>
            <a:srgbClr val="FF00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55595" y="89541"/>
            <a:ext cx="1719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DHCP CLIENT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7300547" y="44917"/>
            <a:ext cx="1843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DHCP SERVER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32752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6" grpId="0"/>
      <p:bldP spid="18" grpId="0" animBg="1"/>
      <p:bldP spid="19" grpId="0" animBg="1"/>
      <p:bldP spid="20" grpId="0" animBg="1"/>
      <p:bldP spid="21" grpId="0" animBg="1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76672"/>
            <a:ext cx="84690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DNS ( Domain Name System )</a:t>
            </a:r>
          </a:p>
          <a:p>
            <a:r>
              <a:rPr lang="en-US" dirty="0" smtClean="0"/>
              <a:t>-  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yang </a:t>
            </a:r>
            <a:r>
              <a:rPr lang="en-US" dirty="0" err="1" smtClean="0"/>
              <a:t>menyimpan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host </a:t>
            </a:r>
            <a:r>
              <a:rPr lang="en-US" dirty="0" err="1" smtClean="0"/>
              <a:t>ataupun</a:t>
            </a:r>
            <a:r>
              <a:rPr lang="en-US" dirty="0" smtClean="0"/>
              <a:t> </a:t>
            </a:r>
          </a:p>
          <a:p>
            <a:r>
              <a:rPr lang="en-US" dirty="0" smtClean="0"/>
              <a:t>    </a:t>
            </a:r>
            <a:r>
              <a:rPr lang="en-US" dirty="0" err="1" smtClean="0"/>
              <a:t>nama</a:t>
            </a:r>
            <a:r>
              <a:rPr lang="en-US" dirty="0" smtClean="0"/>
              <a:t> domain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basis data </a:t>
            </a:r>
            <a:r>
              <a:rPr lang="en-US" dirty="0" err="1" smtClean="0"/>
              <a:t>tersebar</a:t>
            </a:r>
            <a:r>
              <a:rPr lang="en-US" dirty="0" smtClean="0"/>
              <a:t> (distributed database) </a:t>
            </a:r>
          </a:p>
          <a:p>
            <a:r>
              <a:rPr lang="en-US" dirty="0" smtClean="0"/>
              <a:t>     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.</a:t>
            </a:r>
          </a:p>
          <a:p>
            <a:r>
              <a:rPr lang="en-US" dirty="0" smtClean="0"/>
              <a:t>-  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yang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Host </a:t>
            </a:r>
            <a:r>
              <a:rPr lang="en-US" dirty="0" err="1" smtClean="0"/>
              <a:t>dirubah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No IP</a:t>
            </a:r>
          </a:p>
          <a:p>
            <a:r>
              <a:rPr lang="en-US" dirty="0" smtClean="0"/>
              <a:t>   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sebaliknya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81736"/>
            <a:ext cx="2376264" cy="23762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370" y="2687419"/>
            <a:ext cx="6588224" cy="263529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370" y="4293096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69.75.102.10</a:t>
            </a:r>
          </a:p>
          <a:p>
            <a:r>
              <a:rPr lang="en-US" dirty="0" smtClean="0"/>
              <a:t>255.0.0.0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111294" y="4293095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99.27.103.11</a:t>
            </a:r>
          </a:p>
          <a:p>
            <a:r>
              <a:rPr lang="en-US" dirty="0" smtClean="0"/>
              <a:t>255.0.0.0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649852" y="4293094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100.75.102.3</a:t>
            </a:r>
          </a:p>
          <a:p>
            <a:r>
              <a:rPr lang="en-US" dirty="0" smtClean="0"/>
              <a:t>255.0.0.0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308304" y="4308102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89.75.102.13</a:t>
            </a:r>
          </a:p>
          <a:p>
            <a:r>
              <a:rPr lang="en-US" dirty="0" smtClean="0"/>
              <a:t>255.0.0.0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23528" y="449276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%&amp;*#*$^#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24674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4664"/>
            <a:ext cx="6589713" cy="263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87624" y="1958332"/>
            <a:ext cx="2172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www.facebook.com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843808" y="2327664"/>
            <a:ext cx="1864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www.yahoo.com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5976" y="1958332"/>
            <a:ext cx="1928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www.google.com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136571" y="2327664"/>
            <a:ext cx="19801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www.tweeter.com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3644" y="3356992"/>
            <a:ext cx="3657608" cy="365760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99592" y="2327664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69.75.102.10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255.0.0.0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68893" y="2696996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99.27.103.11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255.0.0.0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07750" y="2396119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100.75.102.3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255.0.0.0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61055" y="2696996"/>
            <a:ext cx="15311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89.75.102.13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255.0.0.0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13085" y="4025957"/>
            <a:ext cx="523733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Kita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menghapal</a:t>
            </a:r>
            <a:r>
              <a:rPr lang="en-US" dirty="0" smtClean="0"/>
              <a:t> </a:t>
            </a:r>
            <a:r>
              <a:rPr lang="en-US" dirty="0" err="1" smtClean="0"/>
              <a:t>huruf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endParaRPr lang="en-US" dirty="0" smtClean="0"/>
          </a:p>
          <a:p>
            <a:r>
              <a:rPr lang="en-US" dirty="0" err="1" smtClean="0"/>
              <a:t>menghafal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Sedangkan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sebaliknya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endParaRPr lang="en-US" dirty="0" smtClean="0"/>
          </a:p>
          <a:p>
            <a:r>
              <a:rPr lang="en-US" dirty="0" err="1" smtClean="0"/>
              <a:t>Menghafal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.</a:t>
            </a:r>
          </a:p>
          <a:p>
            <a:r>
              <a:rPr lang="en-US" dirty="0" smtClean="0"/>
              <a:t>DNS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memudahkan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676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332656"/>
            <a:ext cx="79560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FTP ( File Transfer Protocol )</a:t>
            </a:r>
          </a:p>
          <a:p>
            <a:r>
              <a:rPr lang="en-US" dirty="0" err="1" smtClean="0"/>
              <a:t>Protokol</a:t>
            </a:r>
            <a:r>
              <a:rPr lang="en-US" dirty="0" smtClean="0"/>
              <a:t> </a:t>
            </a:r>
            <a:r>
              <a:rPr lang="en-US" dirty="0" err="1" smtClean="0"/>
              <a:t>pengiriman</a:t>
            </a:r>
            <a:r>
              <a:rPr lang="en-US" dirty="0" smtClean="0"/>
              <a:t> </a:t>
            </a:r>
            <a:r>
              <a:rPr lang="en-US" dirty="0" err="1" smtClean="0"/>
              <a:t>berkas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protokol</a:t>
            </a:r>
            <a:r>
              <a:rPr lang="en-US" dirty="0" smtClean="0"/>
              <a:t> Internet yang </a:t>
            </a:r>
            <a:r>
              <a:rPr lang="en-US" dirty="0" err="1" smtClean="0"/>
              <a:t>berjalan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lapisan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yang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standar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pengiriman</a:t>
            </a:r>
            <a:r>
              <a:rPr lang="en-US" dirty="0" smtClean="0"/>
              <a:t> </a:t>
            </a:r>
            <a:r>
              <a:rPr lang="en-US" dirty="0" err="1" smtClean="0"/>
              <a:t>berkas</a:t>
            </a:r>
            <a:r>
              <a:rPr lang="en-US" dirty="0" smtClean="0"/>
              <a:t> </a:t>
            </a:r>
          </a:p>
          <a:p>
            <a:r>
              <a:rPr lang="en-US" dirty="0" smtClean="0"/>
              <a:t>(file)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mesin-mesin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714330"/>
            <a:ext cx="79458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FTP </a:t>
            </a:r>
            <a:r>
              <a:rPr lang="en-US" sz="1600" dirty="0" err="1" smtClean="0"/>
              <a:t>merupakan</a:t>
            </a:r>
            <a:r>
              <a:rPr lang="en-US" sz="1600" dirty="0" smtClean="0"/>
              <a:t> </a:t>
            </a:r>
            <a:r>
              <a:rPr lang="en-US" sz="1600" dirty="0" err="1" smtClean="0"/>
              <a:t>salah</a:t>
            </a:r>
            <a:r>
              <a:rPr lang="en-US" sz="1600" dirty="0" smtClean="0"/>
              <a:t> </a:t>
            </a:r>
            <a:r>
              <a:rPr lang="en-US" sz="1600" dirty="0" err="1" smtClean="0"/>
              <a:t>satu</a:t>
            </a:r>
            <a:r>
              <a:rPr lang="en-US" sz="1600" dirty="0" smtClean="0"/>
              <a:t> </a:t>
            </a:r>
            <a:r>
              <a:rPr lang="en-US" sz="1600" dirty="0" err="1" smtClean="0"/>
              <a:t>protokol</a:t>
            </a:r>
            <a:r>
              <a:rPr lang="en-US" sz="1600" dirty="0" smtClean="0"/>
              <a:t> Internet yang paling </a:t>
            </a:r>
            <a:r>
              <a:rPr lang="en-US" sz="1600" dirty="0" err="1" smtClean="0"/>
              <a:t>awal</a:t>
            </a:r>
            <a:r>
              <a:rPr lang="en-US" sz="1600" dirty="0" smtClean="0"/>
              <a:t> </a:t>
            </a:r>
            <a:r>
              <a:rPr lang="en-US" sz="1600" dirty="0" err="1" smtClean="0"/>
              <a:t>dikembangkan</a:t>
            </a:r>
            <a:r>
              <a:rPr lang="en-US" sz="1600" dirty="0" smtClean="0"/>
              <a:t>, </a:t>
            </a:r>
          </a:p>
          <a:p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masih</a:t>
            </a:r>
            <a:r>
              <a:rPr lang="en-US" sz="1600" dirty="0" smtClean="0"/>
              <a:t> </a:t>
            </a:r>
            <a:r>
              <a:rPr lang="en-US" sz="1600" dirty="0" err="1" smtClean="0"/>
              <a:t>digunakan</a:t>
            </a:r>
            <a:r>
              <a:rPr lang="en-US" sz="1600" dirty="0" smtClean="0"/>
              <a:t> </a:t>
            </a:r>
            <a:r>
              <a:rPr lang="en-US" sz="1600" dirty="0" err="1" smtClean="0"/>
              <a:t>hingga</a:t>
            </a:r>
            <a:r>
              <a:rPr lang="en-US" sz="1600" dirty="0" smtClean="0"/>
              <a:t> </a:t>
            </a:r>
            <a:r>
              <a:rPr lang="en-US" sz="1600" dirty="0" err="1" smtClean="0"/>
              <a:t>saat</a:t>
            </a:r>
            <a:r>
              <a:rPr lang="en-US" sz="1600" dirty="0" smtClean="0"/>
              <a:t> </a:t>
            </a:r>
            <a:r>
              <a:rPr lang="en-US" sz="1600" dirty="0" err="1" smtClean="0"/>
              <a:t>ini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melakukan</a:t>
            </a:r>
            <a:r>
              <a:rPr lang="en-US" sz="1600" dirty="0" smtClean="0"/>
              <a:t> </a:t>
            </a:r>
            <a:r>
              <a:rPr lang="en-US" sz="1600" dirty="0" err="1" smtClean="0"/>
              <a:t>pengunduhan</a:t>
            </a:r>
            <a:r>
              <a:rPr lang="en-US" sz="1600" dirty="0" smtClean="0"/>
              <a:t> (download) </a:t>
            </a:r>
          </a:p>
          <a:p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penggugahan</a:t>
            </a:r>
            <a:r>
              <a:rPr lang="en-US" sz="1600" dirty="0" smtClean="0"/>
              <a:t> (upload) </a:t>
            </a:r>
            <a:r>
              <a:rPr lang="en-US" sz="1600" dirty="0" err="1" smtClean="0"/>
              <a:t>berkas-berkas</a:t>
            </a:r>
            <a:r>
              <a:rPr lang="en-US" sz="1600" dirty="0" smtClean="0"/>
              <a:t> </a:t>
            </a:r>
            <a:r>
              <a:rPr lang="en-US" sz="1600" dirty="0" err="1" smtClean="0"/>
              <a:t>komputer</a:t>
            </a:r>
            <a:r>
              <a:rPr lang="en-US" sz="1600" dirty="0" smtClean="0"/>
              <a:t> </a:t>
            </a:r>
            <a:r>
              <a:rPr lang="en-US" sz="1600" dirty="0" err="1" smtClean="0"/>
              <a:t>antara</a:t>
            </a:r>
            <a:r>
              <a:rPr lang="en-US" sz="1600" dirty="0" smtClean="0"/>
              <a:t> </a:t>
            </a:r>
            <a:r>
              <a:rPr lang="en-US" sz="1600" dirty="0" err="1" smtClean="0"/>
              <a:t>klien</a:t>
            </a:r>
            <a:r>
              <a:rPr lang="en-US" sz="1600" dirty="0" smtClean="0"/>
              <a:t> FTP </a:t>
            </a:r>
            <a:r>
              <a:rPr lang="en-US" sz="1600" dirty="0" err="1" smtClean="0"/>
              <a:t>dan</a:t>
            </a:r>
            <a:r>
              <a:rPr lang="en-US" sz="1600" dirty="0" smtClean="0"/>
              <a:t> server FTP</a:t>
            </a:r>
            <a:endParaRPr lang="en-US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50" y="2852936"/>
            <a:ext cx="3652259" cy="38246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67125" y="2745794"/>
            <a:ext cx="46432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alamat</a:t>
            </a:r>
            <a:r>
              <a:rPr lang="en-US" dirty="0" smtClean="0"/>
              <a:t> FTP di internet </a:t>
            </a:r>
            <a:r>
              <a:rPr lang="en-US" dirty="0" err="1" smtClean="0"/>
              <a:t>berformat</a:t>
            </a:r>
            <a:r>
              <a:rPr lang="en-US" dirty="0" smtClean="0"/>
              <a:t> :</a:t>
            </a:r>
          </a:p>
          <a:p>
            <a:r>
              <a:rPr lang="en-US" dirty="0" smtClean="0"/>
              <a:t>ftp://namaserver.com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540" y="3392125"/>
            <a:ext cx="4452122" cy="32854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7397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8569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HTTP ( Hypertext Transfer Protocol ) </a:t>
            </a:r>
          </a:p>
          <a:p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protokol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lapisan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terdistribusi</a:t>
            </a:r>
            <a:r>
              <a:rPr lang="en-US" dirty="0" smtClean="0"/>
              <a:t>. </a:t>
            </a:r>
            <a:r>
              <a:rPr lang="en-US" dirty="0" err="1" smtClean="0"/>
              <a:t>Penggunaannya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yang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terhubung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tautan</a:t>
            </a:r>
            <a:r>
              <a:rPr lang="en-US" dirty="0" smtClean="0"/>
              <a:t>, yang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hiperteks</a:t>
            </a:r>
            <a:r>
              <a:rPr lang="en-US" dirty="0" smtClean="0"/>
              <a:t>, yang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World Wide Web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1990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fisikawan</a:t>
            </a:r>
            <a:r>
              <a:rPr lang="en-US" dirty="0" smtClean="0"/>
              <a:t> </a:t>
            </a:r>
            <a:r>
              <a:rPr lang="en-US" dirty="0" err="1" smtClean="0"/>
              <a:t>Inggris</a:t>
            </a:r>
            <a:r>
              <a:rPr lang="en-US" dirty="0" smtClean="0"/>
              <a:t>, Tim Berners-Lee</a:t>
            </a:r>
          </a:p>
          <a:p>
            <a:r>
              <a:rPr lang="en-US" dirty="0" smtClean="0"/>
              <a:t>HTTP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protokol</a:t>
            </a:r>
            <a:r>
              <a:rPr lang="en-US" dirty="0" smtClean="0"/>
              <a:t> </a:t>
            </a:r>
            <a:r>
              <a:rPr lang="en-US" dirty="0" err="1" smtClean="0"/>
              <a:t>meminta</a:t>
            </a:r>
            <a:r>
              <a:rPr lang="en-US" dirty="0" smtClean="0"/>
              <a:t>/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klien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server.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klien</a:t>
            </a:r>
            <a:r>
              <a:rPr lang="en-US" dirty="0" smtClean="0"/>
              <a:t> HTTP (</a:t>
            </a:r>
            <a:r>
              <a:rPr lang="en-US" dirty="0" err="1" smtClean="0"/>
              <a:t>seperti</a:t>
            </a:r>
            <a:r>
              <a:rPr lang="en-US" dirty="0" smtClean="0"/>
              <a:t> web browser </a:t>
            </a:r>
            <a:r>
              <a:rPr lang="en-US" dirty="0" err="1" smtClean="0"/>
              <a:t>atau</a:t>
            </a:r>
            <a:r>
              <a:rPr lang="en-US" dirty="0" smtClean="0"/>
              <a:t> robot </a:t>
            </a:r>
            <a:r>
              <a:rPr lang="en-US" dirty="0" err="1" smtClean="0"/>
              <a:t>dan</a:t>
            </a:r>
            <a:r>
              <a:rPr lang="en-US" dirty="0" smtClean="0"/>
              <a:t> lain </a:t>
            </a:r>
            <a:r>
              <a:rPr lang="en-US" dirty="0" err="1" smtClean="0"/>
              <a:t>sebagainya</a:t>
            </a:r>
            <a:r>
              <a:rPr lang="en-US" dirty="0" smtClean="0"/>
              <a:t>),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memulai</a:t>
            </a:r>
            <a:r>
              <a:rPr lang="en-US" dirty="0" smtClean="0"/>
              <a:t> </a:t>
            </a:r>
            <a:r>
              <a:rPr lang="en-US" dirty="0" err="1" smtClean="0"/>
              <a:t>permintaan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port </a:t>
            </a:r>
            <a:r>
              <a:rPr lang="en-US" dirty="0" err="1" smtClean="0"/>
              <a:t>tertentu</a:t>
            </a:r>
            <a:r>
              <a:rPr lang="en-US" dirty="0" smtClean="0"/>
              <a:t> di </a:t>
            </a:r>
            <a:r>
              <a:rPr lang="en-US" dirty="0" err="1" smtClean="0"/>
              <a:t>sebuah</a:t>
            </a:r>
            <a:r>
              <a:rPr lang="en-US" dirty="0" smtClean="0"/>
              <a:t> server Webhosting </a:t>
            </a:r>
            <a:r>
              <a:rPr lang="en-US" dirty="0" err="1" smtClean="0"/>
              <a:t>tertentu</a:t>
            </a:r>
            <a:r>
              <a:rPr lang="en-US" dirty="0" smtClean="0"/>
              <a:t> (</a:t>
            </a:r>
            <a:r>
              <a:rPr lang="en-US" dirty="0" err="1" smtClean="0"/>
              <a:t>biasanya</a:t>
            </a:r>
            <a:r>
              <a:rPr lang="en-US" dirty="0" smtClean="0"/>
              <a:t> port 80). </a:t>
            </a:r>
            <a:r>
              <a:rPr lang="en-US" dirty="0" err="1" smtClean="0"/>
              <a:t>Klien</a:t>
            </a:r>
            <a:r>
              <a:rPr lang="en-US" dirty="0" smtClean="0"/>
              <a:t> yang </a:t>
            </a:r>
            <a:r>
              <a:rPr lang="en-US" dirty="0" err="1" smtClean="0"/>
              <a:t>mengirimkan</a:t>
            </a:r>
            <a:r>
              <a:rPr lang="en-US" dirty="0" smtClean="0"/>
              <a:t> </a:t>
            </a:r>
            <a:r>
              <a:rPr lang="en-US" dirty="0" err="1" smtClean="0"/>
              <a:t>permintaan</a:t>
            </a:r>
            <a:r>
              <a:rPr lang="en-US" dirty="0" smtClean="0"/>
              <a:t> HTTP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user agent. Server yang </a:t>
            </a:r>
            <a:r>
              <a:rPr lang="en-US" dirty="0" err="1" smtClean="0"/>
              <a:t>meresponsnya</a:t>
            </a:r>
            <a:r>
              <a:rPr lang="en-US" dirty="0" smtClean="0"/>
              <a:t>, yang </a:t>
            </a:r>
            <a:r>
              <a:rPr lang="en-US" dirty="0" err="1" smtClean="0"/>
              <a:t>menyimpan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berkas</a:t>
            </a:r>
            <a:r>
              <a:rPr lang="en-US" dirty="0" smtClean="0"/>
              <a:t> HTML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, </a:t>
            </a:r>
            <a:r>
              <a:rPr lang="en-US" dirty="0" err="1" smtClean="0"/>
              <a:t>dikenal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origin server. Di </a:t>
            </a:r>
            <a:r>
              <a:rPr lang="en-US" dirty="0" err="1" smtClean="0"/>
              <a:t>antara</a:t>
            </a:r>
            <a:r>
              <a:rPr lang="en-US" dirty="0" smtClean="0"/>
              <a:t> user agent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origin server,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penghubung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halnya</a:t>
            </a:r>
            <a:r>
              <a:rPr lang="en-US" dirty="0" smtClean="0"/>
              <a:t> proxy, gateway,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tunnel.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933056"/>
            <a:ext cx="3744416" cy="28303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361589"/>
            <a:ext cx="3372119" cy="22322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7168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88569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POP3 (Post Office Protocol version 3)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(email) </a:t>
            </a:r>
            <a:r>
              <a:rPr lang="en-US" dirty="0" err="1"/>
              <a:t>dari</a:t>
            </a:r>
            <a:r>
              <a:rPr lang="en-US" dirty="0"/>
              <a:t> server email.</a:t>
            </a:r>
          </a:p>
          <a:p>
            <a:endParaRPr lang="en-US" dirty="0"/>
          </a:p>
          <a:p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hubungannya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SMTP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SMTP </a:t>
            </a:r>
            <a:r>
              <a:rPr lang="en-US" dirty="0" err="1"/>
              <a:t>berguna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mengirim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pengirim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server.</a:t>
            </a:r>
          </a:p>
          <a:p>
            <a:endParaRPr lang="en-US" dirty="0"/>
          </a:p>
          <a:p>
            <a:r>
              <a:rPr lang="en-US" dirty="0" err="1"/>
              <a:t>Protokol</a:t>
            </a:r>
            <a:r>
              <a:rPr lang="en-US" dirty="0"/>
              <a:t> POP3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desain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yang </a:t>
            </a:r>
            <a:r>
              <a:rPr lang="en-US" dirty="0" err="1"/>
              <a:t>mengharuskan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server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yang </a:t>
            </a:r>
            <a:r>
              <a:rPr lang="en-US" dirty="0" err="1"/>
              <a:t>menampung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eletronik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penerima</a:t>
            </a:r>
            <a:r>
              <a:rPr lang="en-US" dirty="0"/>
              <a:t> yang </a:t>
            </a:r>
            <a:r>
              <a:rPr lang="en-US" dirty="0" err="1"/>
              <a:t>berhak</a:t>
            </a:r>
            <a:r>
              <a:rPr lang="en-US" dirty="0"/>
              <a:t>. </a:t>
            </a:r>
            <a:r>
              <a:rPr lang="en-US" dirty="0" err="1"/>
              <a:t>Kehadiran</a:t>
            </a:r>
            <a:r>
              <a:rPr lang="en-US" dirty="0"/>
              <a:t> server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disebabkan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penerima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elektronik</a:t>
            </a:r>
            <a:r>
              <a:rPr lang="en-US" dirty="0"/>
              <a:t> yang </a:t>
            </a:r>
            <a:r>
              <a:rPr lang="en-US" dirty="0" err="1"/>
              <a:t>terus-menerus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internet.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397898"/>
            <a:ext cx="4857750" cy="342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3717032"/>
            <a:ext cx="30963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FF00"/>
                </a:solidFill>
              </a:rPr>
              <a:t>IMAP (Internet Message Access Protocol) </a:t>
            </a:r>
            <a:r>
              <a:rPr lang="en-US" sz="1400" dirty="0" err="1">
                <a:solidFill>
                  <a:srgbClr val="FFFF00"/>
                </a:solidFill>
              </a:rPr>
              <a:t>adalah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protokol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standar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untuk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mengakses</a:t>
            </a:r>
            <a:r>
              <a:rPr lang="en-US" sz="1400" dirty="0">
                <a:solidFill>
                  <a:srgbClr val="FFFF00"/>
                </a:solidFill>
              </a:rPr>
              <a:t>/</a:t>
            </a:r>
            <a:r>
              <a:rPr lang="en-US" sz="1400" dirty="0" err="1">
                <a:solidFill>
                  <a:srgbClr val="FFFF00"/>
                </a:solidFill>
              </a:rPr>
              <a:t>mengambil</a:t>
            </a:r>
            <a:r>
              <a:rPr lang="en-US" sz="1400" dirty="0">
                <a:solidFill>
                  <a:srgbClr val="FFFF00"/>
                </a:solidFill>
              </a:rPr>
              <a:t> e-mail </a:t>
            </a:r>
            <a:r>
              <a:rPr lang="en-US" sz="1400" dirty="0" err="1">
                <a:solidFill>
                  <a:srgbClr val="FFFF00"/>
                </a:solidFill>
              </a:rPr>
              <a:t>dari</a:t>
            </a:r>
            <a:r>
              <a:rPr lang="en-US" sz="1400" dirty="0">
                <a:solidFill>
                  <a:srgbClr val="FFFF00"/>
                </a:solidFill>
              </a:rPr>
              <a:t> server. IMAP </a:t>
            </a:r>
            <a:r>
              <a:rPr lang="en-US" sz="1400" dirty="0" err="1">
                <a:solidFill>
                  <a:srgbClr val="FFFF00"/>
                </a:solidFill>
              </a:rPr>
              <a:t>memungkinkan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pengguna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memilih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pesan</a:t>
            </a:r>
            <a:r>
              <a:rPr lang="en-US" sz="1400" dirty="0">
                <a:solidFill>
                  <a:srgbClr val="FFFF00"/>
                </a:solidFill>
              </a:rPr>
              <a:t> e-mail yang </a:t>
            </a:r>
            <a:r>
              <a:rPr lang="en-US" sz="1400" dirty="0" err="1">
                <a:solidFill>
                  <a:srgbClr val="FFFF00"/>
                </a:solidFill>
              </a:rPr>
              <a:t>akan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ia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ambil</a:t>
            </a:r>
            <a:r>
              <a:rPr lang="en-US" sz="1400" dirty="0">
                <a:solidFill>
                  <a:srgbClr val="FFFF00"/>
                </a:solidFill>
              </a:rPr>
              <a:t>, </a:t>
            </a:r>
            <a:r>
              <a:rPr lang="en-US" sz="1400" dirty="0" err="1">
                <a:solidFill>
                  <a:srgbClr val="FFFF00"/>
                </a:solidFill>
              </a:rPr>
              <a:t>membuat</a:t>
            </a:r>
            <a:r>
              <a:rPr lang="en-US" sz="1400" dirty="0">
                <a:solidFill>
                  <a:srgbClr val="FFFF00"/>
                </a:solidFill>
              </a:rPr>
              <a:t> folder di server, </a:t>
            </a:r>
            <a:r>
              <a:rPr lang="en-US" sz="1400" dirty="0" err="1">
                <a:solidFill>
                  <a:srgbClr val="FFFF00"/>
                </a:solidFill>
              </a:rPr>
              <a:t>mencari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pesan</a:t>
            </a:r>
            <a:r>
              <a:rPr lang="en-US" sz="1400" dirty="0">
                <a:solidFill>
                  <a:srgbClr val="FFFF00"/>
                </a:solidFill>
              </a:rPr>
              <a:t> e-mail </a:t>
            </a:r>
            <a:r>
              <a:rPr lang="en-US" sz="1400" dirty="0" err="1">
                <a:solidFill>
                  <a:srgbClr val="FFFF00"/>
                </a:solidFill>
              </a:rPr>
              <a:t>tertentu</a:t>
            </a:r>
            <a:r>
              <a:rPr lang="en-US" sz="1400" dirty="0">
                <a:solidFill>
                  <a:srgbClr val="FFFF00"/>
                </a:solidFill>
              </a:rPr>
              <a:t>, </a:t>
            </a:r>
            <a:r>
              <a:rPr lang="en-US" sz="1400" dirty="0" err="1">
                <a:solidFill>
                  <a:srgbClr val="FFFF00"/>
                </a:solidFill>
              </a:rPr>
              <a:t>bahkan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menghapus</a:t>
            </a:r>
            <a:r>
              <a:rPr lang="en-US" sz="1400" dirty="0">
                <a:solidFill>
                  <a:srgbClr val="FFFF00"/>
                </a:solidFill>
              </a:rPr>
              <a:t> </a:t>
            </a:r>
            <a:r>
              <a:rPr lang="en-US" sz="1400" dirty="0" err="1">
                <a:solidFill>
                  <a:srgbClr val="FFFF00"/>
                </a:solidFill>
              </a:rPr>
              <a:t>pesan</a:t>
            </a:r>
            <a:r>
              <a:rPr lang="en-US" sz="1400" dirty="0">
                <a:solidFill>
                  <a:srgbClr val="FFFF00"/>
                </a:solidFill>
              </a:rPr>
              <a:t> e-mail yang </a:t>
            </a:r>
            <a:r>
              <a:rPr lang="en-US" sz="1400" dirty="0" err="1">
                <a:solidFill>
                  <a:srgbClr val="FFFF00"/>
                </a:solidFill>
              </a:rPr>
              <a:t>ada</a:t>
            </a:r>
            <a:r>
              <a:rPr lang="en-US" sz="14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14833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9289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SMTP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singkatan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Simple Mail Transfer Protocol. SMPT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seperangkat</a:t>
            </a:r>
            <a:r>
              <a:rPr lang="en-US" dirty="0"/>
              <a:t>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yang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lunak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mengirimkan</a:t>
            </a:r>
            <a:r>
              <a:rPr lang="en-US" dirty="0"/>
              <a:t> email </a:t>
            </a:r>
            <a:r>
              <a:rPr lang="en-US" dirty="0" err="1"/>
              <a:t>melalui</a:t>
            </a:r>
            <a:r>
              <a:rPr lang="en-US" dirty="0"/>
              <a:t> Internet. </a:t>
            </a:r>
            <a:r>
              <a:rPr lang="en-US" dirty="0" err="1"/>
              <a:t>Kebanyakan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lunak</a:t>
            </a:r>
            <a:r>
              <a:rPr lang="en-US" dirty="0"/>
              <a:t> email </a:t>
            </a:r>
            <a:r>
              <a:rPr lang="en-US" dirty="0" err="1"/>
              <a:t>dirancang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SMTP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mengirim</a:t>
            </a:r>
            <a:r>
              <a:rPr lang="en-US" dirty="0"/>
              <a:t> email,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</a:t>
            </a:r>
            <a:r>
              <a:rPr lang="en-US" dirty="0" err="1"/>
              <a:t>keluar</a:t>
            </a:r>
            <a:r>
              <a:rPr lang="en-US" dirty="0"/>
              <a:t>. </a:t>
            </a:r>
            <a:r>
              <a:rPr lang="en-US" dirty="0" err="1"/>
              <a:t>Ketika</a:t>
            </a:r>
            <a:r>
              <a:rPr lang="en-US" dirty="0"/>
              <a:t> orang </a:t>
            </a:r>
            <a:r>
              <a:rPr lang="en-US" dirty="0" err="1"/>
              <a:t>menyiapkan</a:t>
            </a:r>
            <a:r>
              <a:rPr lang="en-US" dirty="0"/>
              <a:t> program email </a:t>
            </a:r>
            <a:r>
              <a:rPr lang="en-US" dirty="0" err="1"/>
              <a:t>mereka</a:t>
            </a:r>
            <a:r>
              <a:rPr lang="en-US" dirty="0"/>
              <a:t>,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server SMTP </a:t>
            </a:r>
            <a:r>
              <a:rPr lang="en-US" dirty="0" err="1"/>
              <a:t>penyedia</a:t>
            </a:r>
            <a:r>
              <a:rPr lang="en-US" dirty="0"/>
              <a:t> </a:t>
            </a:r>
            <a:r>
              <a:rPr lang="en-US" dirty="0" err="1"/>
              <a:t>layanan</a:t>
            </a:r>
            <a:r>
              <a:rPr lang="en-US" dirty="0"/>
              <a:t> Internet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keluar</a:t>
            </a:r>
            <a:r>
              <a:rPr lang="en-US" dirty="0"/>
              <a:t>. Ada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lain – POP3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smtClean="0"/>
              <a:t>IMAP  </a:t>
            </a:r>
            <a:r>
              <a:rPr lang="en-US" dirty="0"/>
              <a:t>–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email.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255" y="2556385"/>
            <a:ext cx="5746238" cy="41044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310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928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Telnet (Telecommunication network)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Internet </a:t>
            </a:r>
            <a:r>
              <a:rPr lang="en-US" dirty="0" err="1"/>
              <a:t>atau</a:t>
            </a:r>
            <a:r>
              <a:rPr lang="en-US" dirty="0"/>
              <a:t> Local Area Network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fasilitas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berbasis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interaksi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virtual terminal.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84168" y="3827324"/>
            <a:ext cx="2762994" cy="2543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18875"/>
            <a:ext cx="2543175" cy="25431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365104"/>
            <a:ext cx="2186390" cy="2099140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683568" y="3030448"/>
            <a:ext cx="2016224" cy="1271588"/>
          </a:xfrm>
          <a:prstGeom prst="wedgeRoundRect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Say, </a:t>
            </a:r>
            <a:r>
              <a:rPr lang="en-US" dirty="0" err="1" smtClean="0">
                <a:solidFill>
                  <a:schemeClr val="bg1"/>
                </a:solidFill>
              </a:rPr>
              <a:t>aku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bingung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nih</a:t>
            </a:r>
            <a:r>
              <a:rPr lang="en-US" dirty="0" smtClean="0">
                <a:solidFill>
                  <a:schemeClr val="bg1"/>
                </a:solidFill>
              </a:rPr>
              <a:t>..</a:t>
            </a:r>
          </a:p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Komputerku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eror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mulu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nih</a:t>
            </a:r>
            <a:r>
              <a:rPr lang="en-US" dirty="0" smtClean="0">
                <a:solidFill>
                  <a:schemeClr val="bg1"/>
                </a:solidFill>
              </a:rPr>
              <a:t>…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6732240" y="2390462"/>
            <a:ext cx="2016224" cy="1271588"/>
          </a:xfrm>
          <a:prstGeom prst="wedgeRoundRect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Oke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aku</a:t>
            </a:r>
            <a:r>
              <a:rPr lang="en-US" dirty="0" smtClean="0">
                <a:solidFill>
                  <a:schemeClr val="bg1"/>
                </a:solidFill>
              </a:rPr>
              <a:t> setting </a:t>
            </a:r>
            <a:r>
              <a:rPr lang="en-US" dirty="0" err="1" smtClean="0">
                <a:solidFill>
                  <a:schemeClr val="bg1"/>
                </a:solidFill>
              </a:rPr>
              <a:t>dari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sini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ya</a:t>
            </a:r>
            <a:r>
              <a:rPr lang="en-US" dirty="0" smtClean="0">
                <a:solidFill>
                  <a:schemeClr val="bg1"/>
                </a:solidFill>
              </a:rPr>
              <a:t>..</a:t>
            </a:r>
          </a:p>
          <a:p>
            <a:pPr algn="ctr"/>
            <a:r>
              <a:rPr lang="en-US" dirty="0" err="1" smtClean="0">
                <a:solidFill>
                  <a:schemeClr val="bg1"/>
                </a:solidFill>
              </a:rPr>
              <a:t>Komputermu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aku</a:t>
            </a:r>
            <a:r>
              <a:rPr lang="en-US" dirty="0" smtClean="0">
                <a:solidFill>
                  <a:schemeClr val="bg1"/>
                </a:solidFill>
              </a:rPr>
              <a:t> remote..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 rot="18992318">
            <a:off x="1929825" y="3831736"/>
            <a:ext cx="2592288" cy="216024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 rot="12789329">
            <a:off x="4781881" y="3659757"/>
            <a:ext cx="2592288" cy="216024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Left-Right Arrow 14"/>
          <p:cNvSpPr/>
          <p:nvPr/>
        </p:nvSpPr>
        <p:spPr>
          <a:xfrm>
            <a:off x="2771800" y="5856989"/>
            <a:ext cx="3600400" cy="216024"/>
          </a:xfrm>
          <a:prstGeom prst="left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139952" y="5301208"/>
            <a:ext cx="1364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TELNET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343681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0" grpId="0" animBg="1"/>
      <p:bldP spid="12" grpId="0" animBg="1"/>
      <p:bldP spid="13" grpId="0" animBg="1"/>
      <p:bldP spid="15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46" y="980728"/>
            <a:ext cx="5143500" cy="33242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332656"/>
            <a:ext cx="4506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Macam-macam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Remote computer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200" y="3717032"/>
            <a:ext cx="4110947" cy="28648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34" y="4621574"/>
            <a:ext cx="4212468" cy="19442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7041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9289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TCP (transmission transfer protocol) </a:t>
            </a:r>
            <a:endParaRPr lang="en-US" dirty="0" smtClean="0"/>
          </a:p>
          <a:p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yang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dilapisan</a:t>
            </a:r>
            <a:r>
              <a:rPr lang="en-US" dirty="0"/>
              <a:t> transport (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empat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model OSI) yang </a:t>
            </a:r>
            <a:r>
              <a:rPr lang="en-US" dirty="0" err="1"/>
              <a:t>berorientasi</a:t>
            </a:r>
            <a:r>
              <a:rPr lang="en-US" dirty="0"/>
              <a:t> </a:t>
            </a:r>
            <a:r>
              <a:rPr lang="en-US" dirty="0" err="1"/>
              <a:t>sambungan</a:t>
            </a:r>
            <a:r>
              <a:rPr lang="en-US" dirty="0"/>
              <a:t> (connection – oriented)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diandalkan</a:t>
            </a:r>
            <a:r>
              <a:rPr lang="en-US" dirty="0"/>
              <a:t> (reliable).  </a:t>
            </a:r>
            <a:r>
              <a:rPr lang="en-US" dirty="0" err="1"/>
              <a:t>Komputer-komputer</a:t>
            </a:r>
            <a:r>
              <a:rPr lang="en-US" dirty="0"/>
              <a:t> yang </a:t>
            </a:r>
            <a:r>
              <a:rPr lang="en-US" dirty="0" err="1"/>
              <a:t>terhubung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internet, </a:t>
            </a:r>
            <a:r>
              <a:rPr lang="en-US" dirty="0" err="1"/>
              <a:t>berkomunikasi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 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TCP/IP,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ataupun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menjadikan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.</a:t>
            </a:r>
          </a:p>
          <a:p>
            <a:r>
              <a:rPr lang="en-US" dirty="0" smtClean="0"/>
              <a:t>TCP </a:t>
            </a:r>
            <a:r>
              <a:rPr lang="en-US" dirty="0" err="1" smtClean="0"/>
              <a:t>berperan</a:t>
            </a:r>
            <a:r>
              <a:rPr lang="en-US" dirty="0" smtClean="0"/>
              <a:t> </a:t>
            </a:r>
            <a:r>
              <a:rPr lang="en-US" dirty="0" err="1"/>
              <a:t>didalam</a:t>
            </a:r>
            <a:r>
              <a:rPr lang="en-US" dirty="0"/>
              <a:t> </a:t>
            </a:r>
            <a:r>
              <a:rPr lang="en-US" dirty="0" err="1"/>
              <a:t>memperbaiki</a:t>
            </a:r>
            <a:r>
              <a:rPr lang="en-US" dirty="0"/>
              <a:t> </a:t>
            </a:r>
            <a:r>
              <a:rPr lang="en-US" dirty="0" err="1"/>
              <a:t>pengiriman</a:t>
            </a:r>
            <a:r>
              <a:rPr lang="en-US" dirty="0"/>
              <a:t> data yang </a:t>
            </a:r>
            <a:r>
              <a:rPr lang="en-US" dirty="0" err="1"/>
              <a:t>benar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klien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server. Data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hilang</a:t>
            </a:r>
            <a:r>
              <a:rPr lang="en-US" dirty="0"/>
              <a:t> di </a:t>
            </a:r>
            <a:r>
              <a:rPr lang="en-US" dirty="0" err="1"/>
              <a:t>tengah-tengah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. TCP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mendeteksi</a:t>
            </a:r>
            <a:r>
              <a:rPr lang="en-US" dirty="0"/>
              <a:t> error </a:t>
            </a:r>
            <a:r>
              <a:rPr lang="en-US" dirty="0" err="1"/>
              <a:t>atau</a:t>
            </a:r>
            <a:r>
              <a:rPr lang="en-US" dirty="0"/>
              <a:t> data yang </a:t>
            </a:r>
            <a:r>
              <a:rPr lang="en-US" dirty="0" err="1"/>
              <a:t>hilang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transmisi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data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lengkap</a:t>
            </a:r>
            <a:r>
              <a:rPr lang="en-US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5516" y="3356992"/>
            <a:ext cx="87129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Fungsi</a:t>
            </a:r>
            <a:r>
              <a:rPr lang="en-US" dirty="0"/>
              <a:t> TCP</a:t>
            </a:r>
          </a:p>
          <a:p>
            <a:r>
              <a:rPr lang="en-US" dirty="0"/>
              <a:t>TCP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mementingkan</a:t>
            </a:r>
            <a:r>
              <a:rPr lang="en-US" dirty="0" smtClean="0"/>
              <a:t> </a:t>
            </a:r>
            <a:r>
              <a:rPr lang="en-US" dirty="0" err="1"/>
              <a:t>tata-cara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keandalan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pengiriman</a:t>
            </a:r>
            <a:r>
              <a:rPr lang="en-US" dirty="0"/>
              <a:t> data .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smtClean="0"/>
              <a:t>TCP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 smtClean="0"/>
              <a:t>membuka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/>
              <a:t>komunikasi</a:t>
            </a:r>
            <a:r>
              <a:rPr lang="en-US" dirty="0"/>
              <a:t>,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mengirim</a:t>
            </a:r>
            <a:r>
              <a:rPr lang="en-US" dirty="0"/>
              <a:t> e-mail,  </a:t>
            </a:r>
            <a:r>
              <a:rPr lang="en-US" dirty="0" smtClean="0"/>
              <a:t>transfer file </a:t>
            </a:r>
            <a:r>
              <a:rPr lang="en-US" dirty="0" err="1"/>
              <a:t>dsb</a:t>
            </a:r>
            <a:r>
              <a:rPr lang="en-US" dirty="0"/>
              <a:t>.) Di </a:t>
            </a:r>
            <a:r>
              <a:rPr lang="en-US" dirty="0" err="1"/>
              <a:t>samping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mendeteksidan</a:t>
            </a:r>
            <a:r>
              <a:rPr lang="en-US" dirty="0"/>
              <a:t> </a:t>
            </a:r>
            <a:r>
              <a:rPr lang="en-US" dirty="0" err="1"/>
              <a:t>mengoreksi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data (</a:t>
            </a:r>
            <a:r>
              <a:rPr lang="en-US" dirty="0" err="1"/>
              <a:t>intinya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).</a:t>
            </a:r>
          </a:p>
        </p:txBody>
      </p:sp>
    </p:spTree>
    <p:extLst>
      <p:ext uri="{BB962C8B-B14F-4D97-AF65-F5344CB8AC3E}">
        <p14:creationId xmlns="" xmlns:p14="http://schemas.microsoft.com/office/powerpoint/2010/main" val="251447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7849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SEJARAH TCP</a:t>
            </a:r>
          </a:p>
          <a:p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/>
              <a:t>Vint</a:t>
            </a:r>
            <a:r>
              <a:rPr lang="en-US" dirty="0"/>
              <a:t> Cerf </a:t>
            </a:r>
            <a:r>
              <a:rPr lang="en-US" dirty="0" err="1"/>
              <a:t>dan</a:t>
            </a:r>
            <a:r>
              <a:rPr lang="en-US" dirty="0"/>
              <a:t> Bob Kahn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spesifikasi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1973, internet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media yang </a:t>
            </a:r>
            <a:r>
              <a:rPr lang="en-US" dirty="0" err="1"/>
              <a:t>dilarang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komersil</a:t>
            </a:r>
            <a:r>
              <a:rPr lang="en-US" dirty="0"/>
              <a:t>.[1] Di </a:t>
            </a:r>
            <a:r>
              <a:rPr lang="en-US" dirty="0" err="1"/>
              <a:t>bulan</a:t>
            </a:r>
            <a:r>
              <a:rPr lang="en-US" dirty="0"/>
              <a:t> May 1974, IEEE </a:t>
            </a:r>
            <a:r>
              <a:rPr lang="en-US" dirty="0" err="1"/>
              <a:t>mempublikasikan</a:t>
            </a:r>
            <a:r>
              <a:rPr lang="en-US" dirty="0"/>
              <a:t> </a:t>
            </a:r>
            <a:r>
              <a:rPr lang="en-US" dirty="0" err="1"/>
              <a:t>makalah</a:t>
            </a:r>
            <a:r>
              <a:rPr lang="en-US" dirty="0"/>
              <a:t> </a:t>
            </a:r>
            <a:r>
              <a:rPr lang="en-US" dirty="0" err="1"/>
              <a:t>berjudul</a:t>
            </a:r>
            <a:r>
              <a:rPr lang="en-US" dirty="0"/>
              <a:t> "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</a:t>
            </a:r>
            <a:r>
              <a:rPr lang="en-US" dirty="0" err="1"/>
              <a:t>interkoneksi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."[2]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penulis</a:t>
            </a:r>
            <a:r>
              <a:rPr lang="en-US" dirty="0"/>
              <a:t> </a:t>
            </a:r>
            <a:r>
              <a:rPr lang="en-US" dirty="0" err="1"/>
              <a:t>makalah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Cerf </a:t>
            </a:r>
            <a:r>
              <a:rPr lang="en-US" dirty="0" err="1"/>
              <a:t>dan</a:t>
            </a:r>
            <a:r>
              <a:rPr lang="en-US" dirty="0"/>
              <a:t> Kahn </a:t>
            </a:r>
            <a:r>
              <a:rPr lang="en-US" dirty="0" err="1"/>
              <a:t>menjabarkan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interkoneksi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berbagi</a:t>
            </a:r>
            <a:r>
              <a:rPr lang="en-US" dirty="0"/>
              <a:t> </a:t>
            </a:r>
            <a:r>
              <a:rPr lang="en-US" dirty="0" err="1"/>
              <a:t>layanan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memanfaatkan</a:t>
            </a:r>
            <a:r>
              <a:rPr lang="en-US" dirty="0"/>
              <a:t> </a:t>
            </a:r>
            <a:r>
              <a:rPr lang="en-US" dirty="0" err="1"/>
              <a:t>pertukaran-paket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node </a:t>
            </a:r>
            <a:r>
              <a:rPr lang="en-US" dirty="0" err="1"/>
              <a:t>jaringan</a:t>
            </a:r>
            <a:r>
              <a:rPr lang="en-US" dirty="0"/>
              <a:t> yang </a:t>
            </a:r>
            <a:r>
              <a:rPr lang="en-US" dirty="0" err="1"/>
              <a:t>terhubung</a:t>
            </a:r>
            <a:r>
              <a:rPr lang="en-US" dirty="0"/>
              <a:t>.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pengontrol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model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"Program </a:t>
            </a:r>
            <a:r>
              <a:rPr lang="en-US" dirty="0" err="1"/>
              <a:t>pengontrol</a:t>
            </a:r>
            <a:r>
              <a:rPr lang="en-US" dirty="0"/>
              <a:t> </a:t>
            </a:r>
            <a:r>
              <a:rPr lang="en-US" dirty="0" err="1"/>
              <a:t>transmisi</a:t>
            </a:r>
            <a:r>
              <a:rPr lang="en-US" dirty="0"/>
              <a:t>" </a:t>
            </a:r>
            <a:r>
              <a:rPr lang="en-US" dirty="0" smtClean="0"/>
              <a:t>yang </a:t>
            </a:r>
            <a:r>
              <a:rPr lang="en-US" dirty="0" err="1" smtClean="0"/>
              <a:t>menggabungkan</a:t>
            </a:r>
            <a:r>
              <a:rPr lang="en-US" dirty="0" smtClean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tautan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</a:t>
            </a:r>
            <a:r>
              <a:rPr lang="en-US" dirty="0" err="1"/>
              <a:t>teriorientasi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layanan</a:t>
            </a:r>
            <a:r>
              <a:rPr lang="en-US" dirty="0"/>
              <a:t> datagram </a:t>
            </a:r>
            <a:r>
              <a:rPr lang="en-US" dirty="0" err="1"/>
              <a:t>antar</a:t>
            </a:r>
            <a:r>
              <a:rPr lang="en-US" dirty="0"/>
              <a:t> host. Program </a:t>
            </a:r>
            <a:r>
              <a:rPr lang="en-US" dirty="0" err="1"/>
              <a:t>pengontrol</a:t>
            </a:r>
            <a:r>
              <a:rPr lang="en-US" dirty="0"/>
              <a:t> </a:t>
            </a:r>
            <a:r>
              <a:rPr lang="en-US" dirty="0" err="1"/>
              <a:t>transmisi</a:t>
            </a:r>
            <a:r>
              <a:rPr lang="en-US" dirty="0"/>
              <a:t> </a:t>
            </a:r>
            <a:r>
              <a:rPr lang="en-US" dirty="0" err="1"/>
              <a:t>monolitik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dipecah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arsitektur</a:t>
            </a:r>
            <a:r>
              <a:rPr lang="en-US" dirty="0"/>
              <a:t> modular yang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pengontrol</a:t>
            </a:r>
            <a:r>
              <a:rPr lang="en-US" dirty="0"/>
              <a:t> </a:t>
            </a:r>
            <a:r>
              <a:rPr lang="en-US" dirty="0" err="1"/>
              <a:t>transmisi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</a:t>
            </a:r>
            <a:r>
              <a:rPr lang="en-US" dirty="0" err="1"/>
              <a:t>terorientasi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internet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datagram. Model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lah</a:t>
            </a:r>
            <a:r>
              <a:rPr lang="en-US" dirty="0"/>
              <a:t> yang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istilah</a:t>
            </a:r>
            <a:r>
              <a:rPr lang="en-US" dirty="0"/>
              <a:t> TCP/IP, </a:t>
            </a:r>
            <a:r>
              <a:rPr lang="en-US" dirty="0" err="1"/>
              <a:t>meski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formal </a:t>
            </a:r>
            <a:r>
              <a:rPr lang="en-US" dirty="0" err="1"/>
              <a:t>istilah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internet.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9" y="4335267"/>
            <a:ext cx="1997939" cy="22510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841" y="4335267"/>
            <a:ext cx="1656184" cy="22510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75856" y="6543315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Vint</a:t>
            </a:r>
            <a:r>
              <a:rPr lang="en-US" dirty="0"/>
              <a:t> Cerf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62957" y="652254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Bob Khan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8478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591" y="1268760"/>
            <a:ext cx="5652260" cy="50291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70941" y="476672"/>
            <a:ext cx="3309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Cara </a:t>
            </a:r>
            <a:r>
              <a:rPr lang="en-US" dirty="0" err="1" smtClean="0"/>
              <a:t>komunikasi</a:t>
            </a:r>
            <a:r>
              <a:rPr lang="en-US" dirty="0" smtClean="0"/>
              <a:t> protocol TCP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7273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9289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UDP (User Data Protocol</a:t>
            </a:r>
            <a:r>
              <a:rPr lang="en-US" dirty="0" smtClean="0"/>
              <a:t>)  </a:t>
            </a:r>
            <a:r>
              <a:rPr lang="en-US" i="1" dirty="0" err="1" smtClean="0">
                <a:solidFill>
                  <a:srgbClr val="FFFF00"/>
                </a:solidFill>
              </a:rPr>
              <a:t>kebalikan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dari</a:t>
            </a:r>
            <a:r>
              <a:rPr lang="en-US" i="1" dirty="0" smtClean="0">
                <a:solidFill>
                  <a:srgbClr val="FFFF00"/>
                </a:solidFill>
              </a:rPr>
              <a:t> TCP</a:t>
            </a:r>
            <a:endParaRPr lang="en-US" i="1" dirty="0">
              <a:solidFill>
                <a:srgbClr val="FFFF00"/>
              </a:solidFill>
            </a:endParaRPr>
          </a:p>
          <a:p>
            <a:r>
              <a:rPr lang="en-US" dirty="0" err="1"/>
              <a:t>Pengertian</a:t>
            </a:r>
            <a:endParaRPr lang="en-US" dirty="0"/>
          </a:p>
          <a:p>
            <a:r>
              <a:rPr lang="en-US" dirty="0"/>
              <a:t>User Datagram Protocol (UDP)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transpor</a:t>
            </a:r>
            <a:r>
              <a:rPr lang="en-US" dirty="0"/>
              <a:t> TCP/IP yang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andal</a:t>
            </a:r>
            <a:r>
              <a:rPr lang="en-US" dirty="0"/>
              <a:t> (unreliable),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(connectionless) </a:t>
            </a:r>
            <a:r>
              <a:rPr lang="en-US" dirty="0" err="1"/>
              <a:t>antara</a:t>
            </a:r>
            <a:r>
              <a:rPr lang="en-US" dirty="0"/>
              <a:t> host-host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r>
              <a:rPr lang="en-US" dirty="0"/>
              <a:t> TCP/IP. UDP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karakteristik-karakteristik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342900" indent="-342900">
              <a:buAutoNum type="arabicPeriod"/>
            </a:pPr>
            <a:r>
              <a:rPr lang="en-US" dirty="0" smtClean="0"/>
              <a:t>Connectionless </a:t>
            </a:r>
            <a:r>
              <a:rPr lang="en-US" dirty="0"/>
              <a:t>(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): </a:t>
            </a:r>
            <a:r>
              <a:rPr lang="en-US" dirty="0" err="1"/>
              <a:t>Pesan-pesan</a:t>
            </a:r>
            <a:r>
              <a:rPr lang="en-US" dirty="0"/>
              <a:t> UDP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dikirimkan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proses </a:t>
            </a:r>
            <a:r>
              <a:rPr lang="en-US" dirty="0" err="1"/>
              <a:t>negosiasi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host yang </a:t>
            </a:r>
            <a:r>
              <a:rPr lang="en-US" dirty="0" err="1"/>
              <a:t>hendak</a:t>
            </a:r>
            <a:r>
              <a:rPr lang="en-US" dirty="0"/>
              <a:t> </a:t>
            </a:r>
            <a:r>
              <a:rPr lang="en-US" dirty="0" err="1"/>
              <a:t>berukar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 smtClean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en-US" dirty="0"/>
              <a:t>Unreliable (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andal</a:t>
            </a:r>
            <a:r>
              <a:rPr lang="en-US" dirty="0"/>
              <a:t>): </a:t>
            </a:r>
            <a:r>
              <a:rPr lang="en-US" dirty="0" err="1"/>
              <a:t>Pesan-pesan</a:t>
            </a:r>
            <a:r>
              <a:rPr lang="en-US" dirty="0"/>
              <a:t> UDP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dikirimkan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datagram       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</a:t>
            </a:r>
            <a:r>
              <a:rPr lang="en-US" dirty="0" err="1"/>
              <a:t>urut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pesan</a:t>
            </a:r>
            <a:r>
              <a:rPr lang="en-US" dirty="0"/>
              <a:t> acknowledgment. 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265" y="3501008"/>
            <a:ext cx="6284565" cy="31127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762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3521"/>
            <a:ext cx="88924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IP ( Internet Protocol 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internetwork </a:t>
            </a:r>
            <a:r>
              <a:rPr lang="en-US" dirty="0" smtClean="0"/>
              <a:t>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pengalamatan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routing </a:t>
            </a:r>
            <a:r>
              <a:rPr lang="en-US" dirty="0" err="1"/>
              <a:t>paket</a:t>
            </a:r>
            <a:r>
              <a:rPr lang="en-US" dirty="0"/>
              <a:t> data </a:t>
            </a:r>
            <a:r>
              <a:rPr lang="en-US" dirty="0" err="1"/>
              <a:t>antar</a:t>
            </a:r>
            <a:r>
              <a:rPr lang="en-US" dirty="0"/>
              <a:t> host-host di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berbasis</a:t>
            </a:r>
            <a:r>
              <a:rPr lang="en-US" dirty="0"/>
              <a:t> TCP/IP. </a:t>
            </a:r>
            <a:r>
              <a:rPr lang="en-US" dirty="0" err="1"/>
              <a:t>Versi</a:t>
            </a:r>
            <a:r>
              <a:rPr lang="en-US" dirty="0"/>
              <a:t> IP yang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IP </a:t>
            </a:r>
            <a:r>
              <a:rPr lang="en-US" dirty="0" err="1"/>
              <a:t>versi</a:t>
            </a:r>
            <a:r>
              <a:rPr lang="en-US" dirty="0"/>
              <a:t> 4 (IPv4) 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dipublikasikan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1981,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digantikan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IP </a:t>
            </a:r>
            <a:r>
              <a:rPr lang="en-US" dirty="0" err="1"/>
              <a:t>versi</a:t>
            </a:r>
            <a:r>
              <a:rPr lang="en-US" dirty="0"/>
              <a:t> 6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datang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Protokol</a:t>
            </a:r>
            <a:r>
              <a:rPr lang="en-US" dirty="0"/>
              <a:t> IP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kunci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TCP/IP.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IP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membawa</a:t>
            </a:r>
            <a:r>
              <a:rPr lang="en-US" dirty="0"/>
              <a:t> data </a:t>
            </a:r>
            <a:r>
              <a:rPr lang="en-US" dirty="0" err="1"/>
              <a:t>aktual</a:t>
            </a:r>
            <a:r>
              <a:rPr lang="en-US" dirty="0"/>
              <a:t> yang </a:t>
            </a:r>
            <a:r>
              <a:rPr lang="en-US" dirty="0" err="1"/>
              <a:t>dikirimkan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 </a:t>
            </a:r>
            <a:r>
              <a:rPr lang="en-US" dirty="0" err="1"/>
              <a:t>Metode</a:t>
            </a:r>
            <a:r>
              <a:rPr lang="en-US" dirty="0"/>
              <a:t> yang </a:t>
            </a:r>
            <a:r>
              <a:rPr lang="en-US" dirty="0" err="1"/>
              <a:t>digunakannya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connectionless yang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memelihara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sesi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.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menjamin</a:t>
            </a:r>
            <a:r>
              <a:rPr lang="en-US" dirty="0"/>
              <a:t> </a:t>
            </a:r>
            <a:r>
              <a:rPr lang="en-US" dirty="0" err="1"/>
              <a:t>penyampaian</a:t>
            </a:r>
            <a:r>
              <a:rPr lang="en-US" dirty="0"/>
              <a:t> data, </a:t>
            </a:r>
            <a:r>
              <a:rPr lang="en-US" dirty="0" err="1"/>
              <a:t>tapi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diserahkan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 smtClean="0"/>
              <a:t>yakni</a:t>
            </a:r>
            <a:r>
              <a:rPr lang="en-US" dirty="0" smtClean="0"/>
              <a:t> </a:t>
            </a:r>
            <a:r>
              <a:rPr lang="en-US" dirty="0" err="1"/>
              <a:t>protokol</a:t>
            </a:r>
            <a:r>
              <a:rPr lang="en-US" dirty="0"/>
              <a:t> Transmission Control Protocol (TCP).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746871"/>
            <a:ext cx="7272808" cy="30951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497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Alamat</a:t>
            </a:r>
            <a:r>
              <a:rPr lang="en-US" dirty="0"/>
              <a:t> IP (Internet Protocol Address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disingkat</a:t>
            </a:r>
            <a:r>
              <a:rPr lang="en-US" dirty="0"/>
              <a:t> IP)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deretan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biner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32-bit </a:t>
            </a:r>
            <a:r>
              <a:rPr lang="en-US" dirty="0" err="1"/>
              <a:t>sampai</a:t>
            </a:r>
            <a:r>
              <a:rPr lang="en-US" dirty="0"/>
              <a:t> 128-bit yang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identifikasi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tiap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host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Internet. </a:t>
            </a:r>
            <a:endParaRPr lang="en-US" dirty="0" smtClean="0"/>
          </a:p>
          <a:p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32-bit (</a:t>
            </a:r>
            <a:r>
              <a:rPr lang="en-US" dirty="0" err="1"/>
              <a:t>untuk</a:t>
            </a:r>
            <a:r>
              <a:rPr lang="en-US" dirty="0"/>
              <a:t> IPv4 </a:t>
            </a:r>
            <a:r>
              <a:rPr lang="en-US" dirty="0" err="1"/>
              <a:t>atau</a:t>
            </a:r>
            <a:r>
              <a:rPr lang="en-US" dirty="0"/>
              <a:t> IP </a:t>
            </a:r>
            <a:r>
              <a:rPr lang="en-US" dirty="0" err="1"/>
              <a:t>versi</a:t>
            </a:r>
            <a:r>
              <a:rPr lang="en-US" dirty="0"/>
              <a:t> 4), </a:t>
            </a:r>
            <a:r>
              <a:rPr lang="en-US" dirty="0" err="1"/>
              <a:t>dan</a:t>
            </a:r>
            <a:r>
              <a:rPr lang="en-US" dirty="0"/>
              <a:t> 128-bit (</a:t>
            </a:r>
            <a:r>
              <a:rPr lang="en-US" dirty="0" err="1"/>
              <a:t>untuk</a:t>
            </a:r>
            <a:r>
              <a:rPr lang="en-US" dirty="0"/>
              <a:t> IPv6 </a:t>
            </a:r>
            <a:r>
              <a:rPr lang="en-US" dirty="0" err="1"/>
              <a:t>atau</a:t>
            </a:r>
            <a:r>
              <a:rPr lang="en-US" dirty="0"/>
              <a:t> IP </a:t>
            </a:r>
            <a:r>
              <a:rPr lang="en-US" dirty="0" err="1"/>
              <a:t>versi</a:t>
            </a:r>
            <a:r>
              <a:rPr lang="en-US" dirty="0"/>
              <a:t> 6) yang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Internet </a:t>
            </a:r>
            <a:r>
              <a:rPr lang="en-US" dirty="0" err="1"/>
              <a:t>berbasis</a:t>
            </a:r>
            <a:r>
              <a:rPr lang="en-US" dirty="0"/>
              <a:t> TCP/IP.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78" y="2060848"/>
            <a:ext cx="3528392" cy="21170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88" y="3933056"/>
            <a:ext cx="6210300" cy="26193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7571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loud Plain Blu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9400" y="2362200"/>
            <a:ext cx="3326994" cy="3326994"/>
          </a:xfrm>
          <a:prstGeom prst="rect">
            <a:avLst/>
          </a:prstGeom>
        </p:spPr>
      </p:pic>
      <p:pic>
        <p:nvPicPr>
          <p:cNvPr id="4" name="Picture 3" descr="04-Computer-Apple-ic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1219200"/>
            <a:ext cx="2466975" cy="2014538"/>
          </a:xfrm>
          <a:prstGeom prst="rect">
            <a:avLst/>
          </a:prstGeom>
        </p:spPr>
      </p:pic>
      <p:pic>
        <p:nvPicPr>
          <p:cNvPr id="5" name="Picture 4" descr="06-Computer-Windows-7-ic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" y="1143000"/>
            <a:ext cx="2211896" cy="2211896"/>
          </a:xfrm>
          <a:prstGeom prst="rect">
            <a:avLst/>
          </a:prstGeom>
        </p:spPr>
      </p:pic>
      <p:pic>
        <p:nvPicPr>
          <p:cNvPr id="6" name="Picture 5" descr="linux_cli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33800" y="685800"/>
            <a:ext cx="1584680" cy="1584680"/>
          </a:xfrm>
          <a:prstGeom prst="rect">
            <a:avLst/>
          </a:prstGeom>
        </p:spPr>
      </p:pic>
      <p:pic>
        <p:nvPicPr>
          <p:cNvPr id="7" name="Picture 6" descr="smartphone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3400" y="4343400"/>
            <a:ext cx="1864575" cy="2246213"/>
          </a:xfrm>
          <a:prstGeom prst="rect">
            <a:avLst/>
          </a:prstGeom>
        </p:spPr>
      </p:pic>
      <p:pic>
        <p:nvPicPr>
          <p:cNvPr id="8" name="Picture 7" descr="tabImg01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72200" y="4419600"/>
            <a:ext cx="2971800" cy="2130725"/>
          </a:xfrm>
          <a:prstGeom prst="rect">
            <a:avLst/>
          </a:prstGeom>
        </p:spPr>
      </p:pic>
      <p:pic>
        <p:nvPicPr>
          <p:cNvPr id="9" name="Picture 8" descr="CCTV-camera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57600" y="5602941"/>
            <a:ext cx="1828800" cy="125505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200400" y="3962400"/>
            <a:ext cx="25146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Protocol TCP/IP</a:t>
            </a:r>
            <a:endParaRPr lang="en-US" sz="2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438400" y="3048000"/>
            <a:ext cx="76200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981200" y="4572000"/>
            <a:ext cx="932711" cy="38940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6200000" flipV="1">
            <a:off x="4381501" y="5143499"/>
            <a:ext cx="762000" cy="7620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4114800" y="2514600"/>
            <a:ext cx="7620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0800000" flipV="1">
            <a:off x="5943600" y="3124200"/>
            <a:ext cx="8382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0800000">
            <a:off x="6096000" y="4572000"/>
            <a:ext cx="914400" cy="304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Striped Right Arrow 29"/>
          <p:cNvSpPr/>
          <p:nvPr/>
        </p:nvSpPr>
        <p:spPr>
          <a:xfrm rot="20162621">
            <a:off x="2369226" y="1013995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triped Right Arrow 30"/>
          <p:cNvSpPr/>
          <p:nvPr/>
        </p:nvSpPr>
        <p:spPr>
          <a:xfrm rot="2029870">
            <a:off x="5625025" y="768592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Striped Right Arrow 31"/>
          <p:cNvSpPr/>
          <p:nvPr/>
        </p:nvSpPr>
        <p:spPr>
          <a:xfrm rot="5818953">
            <a:off x="7408032" y="3782404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Striped Right Arrow 32"/>
          <p:cNvSpPr/>
          <p:nvPr/>
        </p:nvSpPr>
        <p:spPr>
          <a:xfrm rot="9273062">
            <a:off x="5948352" y="5900370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Striped Right Arrow 33"/>
          <p:cNvSpPr/>
          <p:nvPr/>
        </p:nvSpPr>
        <p:spPr>
          <a:xfrm rot="12555633">
            <a:off x="2435931" y="6000087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Striped Right Arrow 34"/>
          <p:cNvSpPr/>
          <p:nvPr/>
        </p:nvSpPr>
        <p:spPr>
          <a:xfrm rot="16873439">
            <a:off x="505907" y="3556803"/>
            <a:ext cx="914400" cy="228600"/>
          </a:xfrm>
          <a:prstGeom prst="strip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05205" y="893778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124.70.70.9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794326" y="316468"/>
            <a:ext cx="1514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110.10.10.46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7149143" y="774450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124.70.75.29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7185721" y="6365659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120.50.70.2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646389" y="6456863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122.20.70.4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0" y="6318460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124.44.70.3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73947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9289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ARP </a:t>
            </a:r>
            <a:r>
              <a:rPr lang="en-US" dirty="0" smtClean="0"/>
              <a:t>(Address resolution Protocol ) </a:t>
            </a:r>
          </a:p>
          <a:p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/>
              <a:t>protocol yang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memetakan</a:t>
            </a:r>
            <a:r>
              <a:rPr lang="en-US" dirty="0"/>
              <a:t> </a:t>
            </a:r>
            <a:r>
              <a:rPr lang="en-US" dirty="0" smtClean="0"/>
              <a:t>IP address </a:t>
            </a:r>
            <a:r>
              <a:rPr lang="en-US" dirty="0" err="1"/>
              <a:t>menjadi</a:t>
            </a:r>
            <a:r>
              <a:rPr lang="en-US" dirty="0"/>
              <a:t> MAC address.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penghubung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datalink</a:t>
            </a:r>
            <a:r>
              <a:rPr lang="en-US" dirty="0"/>
              <a:t> layer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ip</a:t>
            </a:r>
            <a:r>
              <a:rPr lang="en-US" dirty="0"/>
              <a:t> layer </a:t>
            </a:r>
            <a:r>
              <a:rPr lang="en-US" dirty="0" err="1"/>
              <a:t>pada</a:t>
            </a:r>
            <a:r>
              <a:rPr lang="en-US" dirty="0"/>
              <a:t> TCP/IP.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yang </a:t>
            </a:r>
            <a:r>
              <a:rPr lang="en-US" dirty="0" err="1"/>
              <a:t>berbasis</a:t>
            </a:r>
            <a:r>
              <a:rPr lang="en-US" dirty="0"/>
              <a:t> </a:t>
            </a:r>
            <a:r>
              <a:rPr lang="en-US" dirty="0" err="1"/>
              <a:t>ethernet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protocol ARP </a:t>
            </a:r>
            <a:r>
              <a:rPr lang="en-US" dirty="0" err="1"/>
              <a:t>ini</a:t>
            </a:r>
            <a:r>
              <a:rPr lang="en-US" dirty="0"/>
              <a:t>. </a:t>
            </a:r>
            <a:r>
              <a:rPr lang="en-US" dirty="0" err="1"/>
              <a:t>Intinya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device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berkomunikasi</a:t>
            </a:r>
            <a:r>
              <a:rPr lang="en-US" dirty="0"/>
              <a:t> </a:t>
            </a:r>
            <a:r>
              <a:rPr lang="en-US" dirty="0" err="1"/>
              <a:t>pasti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transaksi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tukar</a:t>
            </a:r>
            <a:r>
              <a:rPr lang="en-US" dirty="0"/>
              <a:t> </a:t>
            </a:r>
            <a:r>
              <a:rPr lang="en-US" dirty="0" err="1"/>
              <a:t>menukar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IP </a:t>
            </a:r>
            <a:r>
              <a:rPr lang="en-US" dirty="0" err="1"/>
              <a:t>dan</a:t>
            </a:r>
            <a:r>
              <a:rPr lang="en-US" dirty="0"/>
              <a:t> MAC address.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transaksi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disimpan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cache </a:t>
            </a:r>
            <a:r>
              <a:rPr lang="en-US" dirty="0" smtClean="0"/>
              <a:t>system </a:t>
            </a:r>
            <a:r>
              <a:rPr lang="en-US" dirty="0" err="1" smtClean="0"/>
              <a:t>operasi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2204864"/>
            <a:ext cx="87849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MAC Address (Media Access Control Address) </a:t>
            </a:r>
            <a:r>
              <a:rPr lang="en-US" dirty="0" err="1"/>
              <a:t>adalah</a:t>
            </a:r>
            <a:r>
              <a:rPr lang="en-US" dirty="0"/>
              <a:t>.,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yang </a:t>
            </a:r>
            <a:r>
              <a:rPr lang="en-US" dirty="0" err="1"/>
              <a:t>diimplementasikan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data-link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tujuh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model OSI, yang </a:t>
            </a:r>
            <a:r>
              <a:rPr lang="en-US" dirty="0" err="1"/>
              <a:t>merepresentasikan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node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berbasis</a:t>
            </a:r>
            <a:r>
              <a:rPr lang="en-US" dirty="0"/>
              <a:t> Ethernet, MAC address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alamat</a:t>
            </a:r>
            <a:r>
              <a:rPr lang="en-US" dirty="0"/>
              <a:t> yang </a:t>
            </a:r>
            <a:r>
              <a:rPr lang="en-US" dirty="0" err="1"/>
              <a:t>unik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48-bit (6 byte) yang </a:t>
            </a:r>
            <a:r>
              <a:rPr lang="en-US" dirty="0" err="1"/>
              <a:t>mengidentifikasikan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, interface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router, </a:t>
            </a:r>
            <a:r>
              <a:rPr lang="en-US" dirty="0" err="1"/>
              <a:t>atau</a:t>
            </a:r>
            <a:r>
              <a:rPr lang="en-US" dirty="0"/>
              <a:t> node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. MAC Address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Ethernet address, physical address, </a:t>
            </a:r>
            <a:r>
              <a:rPr lang="en-US" dirty="0" err="1"/>
              <a:t>atau</a:t>
            </a:r>
            <a:r>
              <a:rPr lang="en-US" dirty="0"/>
              <a:t> hardware address.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509120"/>
            <a:ext cx="4752528" cy="22600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531239"/>
            <a:ext cx="3266728" cy="20199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9414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5019675" cy="5153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43" y="980728"/>
            <a:ext cx="5172075" cy="2438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43" y="3861048"/>
            <a:ext cx="5210175" cy="2819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4687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63888" y="4437112"/>
            <a:ext cx="4968552" cy="24208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89289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Point-to-Point Protocol (PPP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/>
              <a:t>data link </a:t>
            </a:r>
            <a:r>
              <a:rPr lang="en-US" dirty="0" err="1"/>
              <a:t>protokol</a:t>
            </a:r>
            <a:r>
              <a:rPr lang="en-US" dirty="0"/>
              <a:t> yang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membangun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node </a:t>
            </a:r>
            <a:r>
              <a:rPr lang="en-US" dirty="0" err="1"/>
              <a:t>jaringan</a:t>
            </a:r>
            <a:r>
              <a:rPr lang="en-US" dirty="0"/>
              <a:t>.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</a:t>
            </a:r>
            <a:r>
              <a:rPr lang="en-US" dirty="0" err="1"/>
              <a:t>otentikasi</a:t>
            </a:r>
            <a:r>
              <a:rPr lang="en-US" dirty="0"/>
              <a:t>, </a:t>
            </a:r>
            <a:r>
              <a:rPr lang="en-US" dirty="0" err="1"/>
              <a:t>transmisi</a:t>
            </a:r>
            <a:r>
              <a:rPr lang="en-US" dirty="0"/>
              <a:t> </a:t>
            </a:r>
            <a:r>
              <a:rPr lang="en-US" dirty="0" err="1"/>
              <a:t>enkripsi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kompresi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PPP </a:t>
            </a:r>
            <a:r>
              <a:rPr lang="en-US" dirty="0" err="1"/>
              <a:t>digunakan</a:t>
            </a:r>
            <a:r>
              <a:rPr lang="en-US" dirty="0"/>
              <a:t> di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kabel</a:t>
            </a:r>
            <a:r>
              <a:rPr lang="en-US" dirty="0"/>
              <a:t> serial, </a:t>
            </a:r>
            <a:r>
              <a:rPr lang="en-US" dirty="0" err="1"/>
              <a:t>saluran</a:t>
            </a:r>
            <a:r>
              <a:rPr lang="en-US" dirty="0"/>
              <a:t> </a:t>
            </a:r>
            <a:r>
              <a:rPr lang="en-US" dirty="0" err="1"/>
              <a:t>telepon</a:t>
            </a:r>
            <a:r>
              <a:rPr lang="en-US" dirty="0" smtClean="0"/>
              <a:t>,, </a:t>
            </a:r>
            <a:r>
              <a:rPr lang="en-US" dirty="0" err="1"/>
              <a:t>telepon</a:t>
            </a:r>
            <a:r>
              <a:rPr lang="en-US" dirty="0"/>
              <a:t> </a:t>
            </a:r>
            <a:r>
              <a:rPr lang="en-US" dirty="0" err="1"/>
              <a:t>seluler</a:t>
            </a:r>
            <a:r>
              <a:rPr lang="en-US" dirty="0"/>
              <a:t>, </a:t>
            </a:r>
            <a:r>
              <a:rPr lang="en-US" dirty="0" err="1"/>
              <a:t>jaringan</a:t>
            </a:r>
            <a:r>
              <a:rPr lang="en-US" dirty="0"/>
              <a:t> radio </a:t>
            </a:r>
            <a:r>
              <a:rPr lang="en-US" dirty="0" err="1"/>
              <a:t>khusus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serat</a:t>
            </a:r>
            <a:r>
              <a:rPr lang="en-US" dirty="0"/>
              <a:t> </a:t>
            </a:r>
            <a:r>
              <a:rPr lang="en-US" dirty="0" err="1" smtClean="0"/>
              <a:t>optik</a:t>
            </a:r>
            <a:r>
              <a:rPr lang="en-US" dirty="0" smtClean="0"/>
              <a:t>. </a:t>
            </a:r>
          </a:p>
          <a:p>
            <a:r>
              <a:rPr lang="en-US" dirty="0" smtClean="0"/>
              <a:t>PPP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koneksi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Internet (</a:t>
            </a:r>
            <a:r>
              <a:rPr lang="en-US" dirty="0" err="1"/>
              <a:t>sekarang</a:t>
            </a:r>
            <a:r>
              <a:rPr lang="en-US" dirty="0"/>
              <a:t> </a:t>
            </a:r>
            <a:r>
              <a:rPr lang="en-US" dirty="0" err="1"/>
              <a:t>dipasarkan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"broadband"). </a:t>
            </a:r>
            <a:r>
              <a:rPr lang="en-US" dirty="0" err="1"/>
              <a:t>Penyedia</a:t>
            </a:r>
            <a:r>
              <a:rPr lang="en-US" dirty="0"/>
              <a:t> </a:t>
            </a:r>
            <a:r>
              <a:rPr lang="en-US" dirty="0" err="1"/>
              <a:t>layanan</a:t>
            </a:r>
            <a:r>
              <a:rPr lang="en-US" dirty="0"/>
              <a:t> Internet (ISP)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PPP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pelanggan</a:t>
            </a:r>
            <a:r>
              <a:rPr lang="en-US" dirty="0"/>
              <a:t> dial-up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Internet, </a:t>
            </a:r>
            <a:r>
              <a:rPr lang="en-US" dirty="0" smtClean="0"/>
              <a:t>paling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Internet Service Provider (ISP)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membangun</a:t>
            </a:r>
            <a:r>
              <a:rPr lang="en-US" dirty="0"/>
              <a:t> a Digital Subscriber Line (DSL) </a:t>
            </a:r>
            <a:r>
              <a:rPr lang="en-US" dirty="0" err="1"/>
              <a:t>koneksi</a:t>
            </a:r>
            <a:r>
              <a:rPr lang="en-US" dirty="0"/>
              <a:t> internet </a:t>
            </a:r>
            <a:r>
              <a:rPr lang="en-US" dirty="0" err="1"/>
              <a:t>layanan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pelanggan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smtClean="0"/>
              <a:t>PPP </a:t>
            </a:r>
            <a:r>
              <a:rPr lang="en-US" dirty="0" err="1"/>
              <a:t>dirancang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lapisan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protokol</a:t>
            </a:r>
            <a:r>
              <a:rPr lang="en-US" dirty="0"/>
              <a:t>, </a:t>
            </a:r>
            <a:r>
              <a:rPr lang="en-US" dirty="0" err="1"/>
              <a:t>termasuk</a:t>
            </a:r>
            <a:r>
              <a:rPr lang="en-US" dirty="0"/>
              <a:t> Internet Protocol (IP), </a:t>
            </a:r>
            <a:r>
              <a:rPr lang="en-US" dirty="0" err="1"/>
              <a:t>getar</a:t>
            </a:r>
            <a:r>
              <a:rPr lang="en-US" dirty="0"/>
              <a:t>, Novell Internetwork Packet Exchange (IPX), NBF </a:t>
            </a:r>
            <a:r>
              <a:rPr lang="en-US" dirty="0" err="1"/>
              <a:t>dan</a:t>
            </a:r>
            <a:r>
              <a:rPr lang="en-US" dirty="0"/>
              <a:t> AppleTalk.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522428"/>
            <a:ext cx="4680520" cy="23355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9367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92485"/>
            <a:ext cx="4456495" cy="23042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284984"/>
            <a:ext cx="4446013" cy="34678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852" y="4005064"/>
            <a:ext cx="3887998" cy="25454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19394"/>
            <a:ext cx="3729575" cy="27935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9267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6632"/>
            <a:ext cx="8892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Ethernet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perkabelan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pemrosesan</a:t>
            </a:r>
            <a:r>
              <a:rPr lang="en-US" dirty="0"/>
              <a:t> </a:t>
            </a:r>
            <a:r>
              <a:rPr lang="en-US" dirty="0" err="1"/>
              <a:t>sinyal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data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,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layer </a:t>
            </a:r>
            <a:r>
              <a:rPr lang="en-US" dirty="0" err="1" smtClean="0"/>
              <a:t>Fisik</a:t>
            </a:r>
            <a:r>
              <a:rPr lang="en-US" dirty="0" smtClean="0"/>
              <a:t>. </a:t>
            </a:r>
          </a:p>
          <a:p>
            <a:r>
              <a:rPr lang="en-US" dirty="0" smtClean="0"/>
              <a:t>Ethernet </a:t>
            </a:r>
            <a:r>
              <a:rPr lang="en-US" dirty="0" err="1" smtClean="0"/>
              <a:t>dikembangkan</a:t>
            </a:r>
            <a:r>
              <a:rPr lang="en-US" dirty="0" smtClean="0"/>
              <a:t> </a:t>
            </a:r>
            <a:r>
              <a:rPr lang="en-US" dirty="0" err="1"/>
              <a:t>oleh</a:t>
            </a:r>
            <a:r>
              <a:rPr lang="en-US" dirty="0"/>
              <a:t> Robert Metcalfe </a:t>
            </a:r>
            <a:r>
              <a:rPr lang="en-US" dirty="0" err="1"/>
              <a:t>dan</a:t>
            </a:r>
            <a:r>
              <a:rPr lang="en-US" dirty="0"/>
              <a:t> David Boggs di Xerox Palo Alto Research Center (PARC)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1972.</a:t>
            </a:r>
          </a:p>
          <a:p>
            <a:endParaRPr lang="en-US" dirty="0"/>
          </a:p>
          <a:p>
            <a:r>
              <a:rPr lang="en-US" dirty="0"/>
              <a:t>Ethernet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interface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konektivitas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laptop, </a:t>
            </a:r>
            <a:r>
              <a:rPr lang="en-US" dirty="0" err="1"/>
              <a:t>hampir</a:t>
            </a:r>
            <a:r>
              <a:rPr lang="en-US" dirty="0"/>
              <a:t> di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LAN (Local Area Network) di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2564903"/>
            <a:ext cx="3635896" cy="26951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328" y="2564903"/>
            <a:ext cx="3184766" cy="26951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276" y="4794508"/>
            <a:ext cx="2431724" cy="20634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63688" y="5550566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Ethernet Card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9488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430</TotalTime>
  <Words>1837</Words>
  <Application>Microsoft Office PowerPoint</Application>
  <PresentationFormat>On-screen Show (4:3)</PresentationFormat>
  <Paragraphs>133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Technic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pavilion</dc:creator>
  <cp:lastModifiedBy>lab</cp:lastModifiedBy>
  <cp:revision>29</cp:revision>
  <dcterms:created xsi:type="dcterms:W3CDTF">2014-09-14T22:53:19Z</dcterms:created>
  <dcterms:modified xsi:type="dcterms:W3CDTF">2015-09-22T06:36:56Z</dcterms:modified>
</cp:coreProperties>
</file>